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3"/>
  </p:notesMasterIdLst>
  <p:sldIdLst>
    <p:sldId id="256" r:id="rId2"/>
  </p:sldIdLst>
  <p:sldSz cx="21396325" cy="302672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28"/>
    <a:srgbClr val="4DEDF3"/>
    <a:srgbClr val="AA3330"/>
    <a:srgbClr val="390D0F"/>
    <a:srgbClr val="DB3C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8"/>
    <p:restoredTop sz="91327"/>
  </p:normalViewPr>
  <p:slideViewPr>
    <p:cSldViewPr snapToGrid="0" snapToObjects="1">
      <p:cViewPr>
        <p:scale>
          <a:sx n="30" d="100"/>
          <a:sy n="30" d="100"/>
        </p:scale>
        <p:origin x="129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605D60-E16A-1E41-83E2-0C3B607BEA93}" type="datetimeFigureOut">
              <a:rPr lang="en-US" smtClean="0"/>
              <a:t>5/29/19</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925319-0F1B-BE43-8EE2-F529058330F2}" type="slidenum">
              <a:rPr lang="en-US" smtClean="0"/>
              <a:t>‹#›</a:t>
            </a:fld>
            <a:endParaRPr lang="en-US"/>
          </a:p>
        </p:txBody>
      </p:sp>
    </p:spTree>
    <p:extLst>
      <p:ext uri="{BB962C8B-B14F-4D97-AF65-F5344CB8AC3E}">
        <p14:creationId xmlns:p14="http://schemas.microsoft.com/office/powerpoint/2010/main" val="2567153355"/>
      </p:ext>
    </p:extLst>
  </p:cSld>
  <p:clrMap bg1="lt1" tx1="dk1" bg2="lt2" tx2="dk2" accent1="accent1" accent2="accent2" accent3="accent3" accent4="accent4" accent5="accent5" accent6="accent6" hlink="hlink" folHlink="folHlink"/>
  <p:notesStyle>
    <a:lvl1pPr marL="0" algn="l" defTabSz="2649383" rtl="0" eaLnBrk="1" latinLnBrk="0" hangingPunct="1">
      <a:defRPr sz="3477" kern="1200">
        <a:solidFill>
          <a:schemeClr val="tx1"/>
        </a:solidFill>
        <a:latin typeface="+mn-lt"/>
        <a:ea typeface="+mn-ea"/>
        <a:cs typeface="+mn-cs"/>
      </a:defRPr>
    </a:lvl1pPr>
    <a:lvl2pPr marL="1324691" algn="l" defTabSz="2649383" rtl="0" eaLnBrk="1" latinLnBrk="0" hangingPunct="1">
      <a:defRPr sz="3477" kern="1200">
        <a:solidFill>
          <a:schemeClr val="tx1"/>
        </a:solidFill>
        <a:latin typeface="+mn-lt"/>
        <a:ea typeface="+mn-ea"/>
        <a:cs typeface="+mn-cs"/>
      </a:defRPr>
    </a:lvl2pPr>
    <a:lvl3pPr marL="2649383" algn="l" defTabSz="2649383" rtl="0" eaLnBrk="1" latinLnBrk="0" hangingPunct="1">
      <a:defRPr sz="3477" kern="1200">
        <a:solidFill>
          <a:schemeClr val="tx1"/>
        </a:solidFill>
        <a:latin typeface="+mn-lt"/>
        <a:ea typeface="+mn-ea"/>
        <a:cs typeface="+mn-cs"/>
      </a:defRPr>
    </a:lvl3pPr>
    <a:lvl4pPr marL="3974074" algn="l" defTabSz="2649383" rtl="0" eaLnBrk="1" latinLnBrk="0" hangingPunct="1">
      <a:defRPr sz="3477" kern="1200">
        <a:solidFill>
          <a:schemeClr val="tx1"/>
        </a:solidFill>
        <a:latin typeface="+mn-lt"/>
        <a:ea typeface="+mn-ea"/>
        <a:cs typeface="+mn-cs"/>
      </a:defRPr>
    </a:lvl4pPr>
    <a:lvl5pPr marL="5298765" algn="l" defTabSz="2649383" rtl="0" eaLnBrk="1" latinLnBrk="0" hangingPunct="1">
      <a:defRPr sz="3477" kern="1200">
        <a:solidFill>
          <a:schemeClr val="tx1"/>
        </a:solidFill>
        <a:latin typeface="+mn-lt"/>
        <a:ea typeface="+mn-ea"/>
        <a:cs typeface="+mn-cs"/>
      </a:defRPr>
    </a:lvl5pPr>
    <a:lvl6pPr marL="6623456" algn="l" defTabSz="2649383" rtl="0" eaLnBrk="1" latinLnBrk="0" hangingPunct="1">
      <a:defRPr sz="3477" kern="1200">
        <a:solidFill>
          <a:schemeClr val="tx1"/>
        </a:solidFill>
        <a:latin typeface="+mn-lt"/>
        <a:ea typeface="+mn-ea"/>
        <a:cs typeface="+mn-cs"/>
      </a:defRPr>
    </a:lvl6pPr>
    <a:lvl7pPr marL="7948148" algn="l" defTabSz="2649383" rtl="0" eaLnBrk="1" latinLnBrk="0" hangingPunct="1">
      <a:defRPr sz="3477" kern="1200">
        <a:solidFill>
          <a:schemeClr val="tx1"/>
        </a:solidFill>
        <a:latin typeface="+mn-lt"/>
        <a:ea typeface="+mn-ea"/>
        <a:cs typeface="+mn-cs"/>
      </a:defRPr>
    </a:lvl7pPr>
    <a:lvl8pPr marL="9272839" algn="l" defTabSz="2649383" rtl="0" eaLnBrk="1" latinLnBrk="0" hangingPunct="1">
      <a:defRPr sz="3477" kern="1200">
        <a:solidFill>
          <a:schemeClr val="tx1"/>
        </a:solidFill>
        <a:latin typeface="+mn-lt"/>
        <a:ea typeface="+mn-ea"/>
        <a:cs typeface="+mn-cs"/>
      </a:defRPr>
    </a:lvl8pPr>
    <a:lvl9pPr marL="10597530" algn="l" defTabSz="2649383" rtl="0" eaLnBrk="1" latinLnBrk="0" hangingPunct="1">
      <a:defRPr sz="347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8388" y="1143000"/>
            <a:ext cx="2181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925319-0F1B-BE43-8EE2-F529058330F2}" type="slidenum">
              <a:rPr lang="en-US" smtClean="0"/>
              <a:t>1</a:t>
            </a:fld>
            <a:endParaRPr lang="en-US"/>
          </a:p>
        </p:txBody>
      </p:sp>
    </p:spTree>
    <p:extLst>
      <p:ext uri="{BB962C8B-B14F-4D97-AF65-F5344CB8AC3E}">
        <p14:creationId xmlns:p14="http://schemas.microsoft.com/office/powerpoint/2010/main" val="381104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4725" y="4953466"/>
            <a:ext cx="18186876" cy="10537496"/>
          </a:xfrm>
        </p:spPr>
        <p:txBody>
          <a:bodyPr anchor="b"/>
          <a:lstStyle>
            <a:lvl1pPr algn="ctr">
              <a:defRPr sz="14039"/>
            </a:lvl1pPr>
          </a:lstStyle>
          <a:p>
            <a:r>
              <a:rPr lang="en-US"/>
              <a:t>Click to edit Master title style</a:t>
            </a:r>
            <a:endParaRPr lang="en-US" dirty="0"/>
          </a:p>
        </p:txBody>
      </p:sp>
      <p:sp>
        <p:nvSpPr>
          <p:cNvPr id="3" name="Subtitle 2"/>
          <p:cNvSpPr>
            <a:spLocks noGrp="1"/>
          </p:cNvSpPr>
          <p:nvPr>
            <p:ph type="subTitle" idx="1"/>
          </p:nvPr>
        </p:nvSpPr>
        <p:spPr>
          <a:xfrm>
            <a:off x="2674541" y="15897328"/>
            <a:ext cx="16047244" cy="7307583"/>
          </a:xfrm>
        </p:spPr>
        <p:txBody>
          <a:bodyPr/>
          <a:lstStyle>
            <a:lvl1pPr marL="0" indent="0" algn="ctr">
              <a:buNone/>
              <a:defRPr sz="5616"/>
            </a:lvl1pPr>
            <a:lvl2pPr marL="1069802" indent="0" algn="ctr">
              <a:buNone/>
              <a:defRPr sz="4680"/>
            </a:lvl2pPr>
            <a:lvl3pPr marL="2139605" indent="0" algn="ctr">
              <a:buNone/>
              <a:defRPr sz="4212"/>
            </a:lvl3pPr>
            <a:lvl4pPr marL="3209407" indent="0" algn="ctr">
              <a:buNone/>
              <a:defRPr sz="3744"/>
            </a:lvl4pPr>
            <a:lvl5pPr marL="4279209" indent="0" algn="ctr">
              <a:buNone/>
              <a:defRPr sz="3744"/>
            </a:lvl5pPr>
            <a:lvl6pPr marL="5349011" indent="0" algn="ctr">
              <a:buNone/>
              <a:defRPr sz="3744"/>
            </a:lvl6pPr>
            <a:lvl7pPr marL="6418814" indent="0" algn="ctr">
              <a:buNone/>
              <a:defRPr sz="3744"/>
            </a:lvl7pPr>
            <a:lvl8pPr marL="7488616" indent="0" algn="ctr">
              <a:buNone/>
              <a:defRPr sz="3744"/>
            </a:lvl8pPr>
            <a:lvl9pPr marL="8558418" indent="0" algn="ctr">
              <a:buNone/>
              <a:defRPr sz="374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D39EB5-C971-2145-B9F2-FC5D2EB4B175}" type="datetimeFigureOut">
              <a:rPr lang="en-US" smtClean="0"/>
              <a:t>5/29/19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DE2C-687C-A74E-A254-905607EA78A9}" type="slidenum">
              <a:rPr lang="en-US" smtClean="0"/>
              <a:t>‹#›</a:t>
            </a:fld>
            <a:endParaRPr lang="en-US"/>
          </a:p>
        </p:txBody>
      </p:sp>
    </p:spTree>
    <p:extLst>
      <p:ext uri="{BB962C8B-B14F-4D97-AF65-F5344CB8AC3E}">
        <p14:creationId xmlns:p14="http://schemas.microsoft.com/office/powerpoint/2010/main" val="3734975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39EB5-C971-2145-B9F2-FC5D2EB4B175}" type="datetimeFigureOut">
              <a:rPr lang="en-US" smtClean="0"/>
              <a:t>5/29/19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DE2C-687C-A74E-A254-905607EA78A9}" type="slidenum">
              <a:rPr lang="en-US" smtClean="0"/>
              <a:t>‹#›</a:t>
            </a:fld>
            <a:endParaRPr lang="en-US"/>
          </a:p>
        </p:txBody>
      </p:sp>
    </p:spTree>
    <p:extLst>
      <p:ext uri="{BB962C8B-B14F-4D97-AF65-F5344CB8AC3E}">
        <p14:creationId xmlns:p14="http://schemas.microsoft.com/office/powerpoint/2010/main" val="1616285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11746" y="1611452"/>
            <a:ext cx="4613583" cy="25650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70998" y="1611452"/>
            <a:ext cx="13573294" cy="256501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39EB5-C971-2145-B9F2-FC5D2EB4B175}" type="datetimeFigureOut">
              <a:rPr lang="en-US" smtClean="0"/>
              <a:t>5/29/19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DE2C-687C-A74E-A254-905607EA78A9}" type="slidenum">
              <a:rPr lang="en-US" smtClean="0"/>
              <a:t>‹#›</a:t>
            </a:fld>
            <a:endParaRPr lang="en-US"/>
          </a:p>
        </p:txBody>
      </p:sp>
    </p:spTree>
    <p:extLst>
      <p:ext uri="{BB962C8B-B14F-4D97-AF65-F5344CB8AC3E}">
        <p14:creationId xmlns:p14="http://schemas.microsoft.com/office/powerpoint/2010/main" val="1845834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39EB5-C971-2145-B9F2-FC5D2EB4B175}" type="datetimeFigureOut">
              <a:rPr lang="en-US" smtClean="0"/>
              <a:t>5/29/19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DE2C-687C-A74E-A254-905607EA78A9}" type="slidenum">
              <a:rPr lang="en-US" smtClean="0"/>
              <a:t>‹#›</a:t>
            </a:fld>
            <a:endParaRPr lang="en-US"/>
          </a:p>
        </p:txBody>
      </p:sp>
    </p:spTree>
    <p:extLst>
      <p:ext uri="{BB962C8B-B14F-4D97-AF65-F5344CB8AC3E}">
        <p14:creationId xmlns:p14="http://schemas.microsoft.com/office/powerpoint/2010/main" val="3143424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9855" y="7545809"/>
            <a:ext cx="18454330" cy="12590343"/>
          </a:xfrm>
        </p:spPr>
        <p:txBody>
          <a:bodyPr anchor="b"/>
          <a:lstStyle>
            <a:lvl1pPr>
              <a:defRPr sz="14039"/>
            </a:lvl1pPr>
          </a:lstStyle>
          <a:p>
            <a:r>
              <a:rPr lang="en-US"/>
              <a:t>Click to edit Master title style</a:t>
            </a:r>
            <a:endParaRPr lang="en-US" dirty="0"/>
          </a:p>
        </p:txBody>
      </p:sp>
      <p:sp>
        <p:nvSpPr>
          <p:cNvPr id="3" name="Text Placeholder 2"/>
          <p:cNvSpPr>
            <a:spLocks noGrp="1"/>
          </p:cNvSpPr>
          <p:nvPr>
            <p:ph type="body" idx="1"/>
          </p:nvPr>
        </p:nvSpPr>
        <p:spPr>
          <a:xfrm>
            <a:off x="1459855" y="20255262"/>
            <a:ext cx="18454330" cy="6620964"/>
          </a:xfrm>
        </p:spPr>
        <p:txBody>
          <a:bodyPr/>
          <a:lstStyle>
            <a:lvl1pPr marL="0" indent="0">
              <a:buNone/>
              <a:defRPr sz="5616">
                <a:solidFill>
                  <a:schemeClr val="tx1"/>
                </a:solidFill>
              </a:defRPr>
            </a:lvl1pPr>
            <a:lvl2pPr marL="1069802" indent="0">
              <a:buNone/>
              <a:defRPr sz="4680">
                <a:solidFill>
                  <a:schemeClr val="tx1">
                    <a:tint val="75000"/>
                  </a:schemeClr>
                </a:solidFill>
              </a:defRPr>
            </a:lvl2pPr>
            <a:lvl3pPr marL="2139605" indent="0">
              <a:buNone/>
              <a:defRPr sz="4212">
                <a:solidFill>
                  <a:schemeClr val="tx1">
                    <a:tint val="75000"/>
                  </a:schemeClr>
                </a:solidFill>
              </a:defRPr>
            </a:lvl3pPr>
            <a:lvl4pPr marL="3209407" indent="0">
              <a:buNone/>
              <a:defRPr sz="3744">
                <a:solidFill>
                  <a:schemeClr val="tx1">
                    <a:tint val="75000"/>
                  </a:schemeClr>
                </a:solidFill>
              </a:defRPr>
            </a:lvl4pPr>
            <a:lvl5pPr marL="4279209" indent="0">
              <a:buNone/>
              <a:defRPr sz="3744">
                <a:solidFill>
                  <a:schemeClr val="tx1">
                    <a:tint val="75000"/>
                  </a:schemeClr>
                </a:solidFill>
              </a:defRPr>
            </a:lvl5pPr>
            <a:lvl6pPr marL="5349011" indent="0">
              <a:buNone/>
              <a:defRPr sz="3744">
                <a:solidFill>
                  <a:schemeClr val="tx1">
                    <a:tint val="75000"/>
                  </a:schemeClr>
                </a:solidFill>
              </a:defRPr>
            </a:lvl6pPr>
            <a:lvl7pPr marL="6418814" indent="0">
              <a:buNone/>
              <a:defRPr sz="3744">
                <a:solidFill>
                  <a:schemeClr val="tx1">
                    <a:tint val="75000"/>
                  </a:schemeClr>
                </a:solidFill>
              </a:defRPr>
            </a:lvl7pPr>
            <a:lvl8pPr marL="7488616" indent="0">
              <a:buNone/>
              <a:defRPr sz="3744">
                <a:solidFill>
                  <a:schemeClr val="tx1">
                    <a:tint val="75000"/>
                  </a:schemeClr>
                </a:solidFill>
              </a:defRPr>
            </a:lvl8pPr>
            <a:lvl9pPr marL="8558418" indent="0">
              <a:buNone/>
              <a:defRPr sz="3744">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D39EB5-C971-2145-B9F2-FC5D2EB4B175}" type="datetimeFigureOut">
              <a:rPr lang="en-US" smtClean="0"/>
              <a:t>5/29/19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DE2C-687C-A74E-A254-905607EA78A9}" type="slidenum">
              <a:rPr lang="en-US" smtClean="0"/>
              <a:t>‹#›</a:t>
            </a:fld>
            <a:endParaRPr lang="en-US"/>
          </a:p>
        </p:txBody>
      </p:sp>
    </p:spTree>
    <p:extLst>
      <p:ext uri="{BB962C8B-B14F-4D97-AF65-F5344CB8AC3E}">
        <p14:creationId xmlns:p14="http://schemas.microsoft.com/office/powerpoint/2010/main" val="431189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70997" y="8057261"/>
            <a:ext cx="9093438" cy="192043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831890" y="8057261"/>
            <a:ext cx="9093438" cy="192043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D39EB5-C971-2145-B9F2-FC5D2EB4B175}" type="datetimeFigureOut">
              <a:rPr lang="en-US" smtClean="0"/>
              <a:t>5/29/19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20DE2C-687C-A74E-A254-905607EA78A9}" type="slidenum">
              <a:rPr lang="en-US" smtClean="0"/>
              <a:t>‹#›</a:t>
            </a:fld>
            <a:endParaRPr lang="en-US"/>
          </a:p>
        </p:txBody>
      </p:sp>
    </p:spTree>
    <p:extLst>
      <p:ext uri="{BB962C8B-B14F-4D97-AF65-F5344CB8AC3E}">
        <p14:creationId xmlns:p14="http://schemas.microsoft.com/office/powerpoint/2010/main" val="3836559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3784" y="1611459"/>
            <a:ext cx="18454330" cy="5850274"/>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73787" y="7419688"/>
            <a:ext cx="9051647" cy="3636275"/>
          </a:xfrm>
        </p:spPr>
        <p:txBody>
          <a:bodyPr anchor="b"/>
          <a:lstStyle>
            <a:lvl1pPr marL="0" indent="0">
              <a:buNone/>
              <a:defRPr sz="5616" b="1"/>
            </a:lvl1pPr>
            <a:lvl2pPr marL="1069802" indent="0">
              <a:buNone/>
              <a:defRPr sz="4680" b="1"/>
            </a:lvl2pPr>
            <a:lvl3pPr marL="2139605" indent="0">
              <a:buNone/>
              <a:defRPr sz="4212" b="1"/>
            </a:lvl3pPr>
            <a:lvl4pPr marL="3209407" indent="0">
              <a:buNone/>
              <a:defRPr sz="3744" b="1"/>
            </a:lvl4pPr>
            <a:lvl5pPr marL="4279209" indent="0">
              <a:buNone/>
              <a:defRPr sz="3744" b="1"/>
            </a:lvl5pPr>
            <a:lvl6pPr marL="5349011" indent="0">
              <a:buNone/>
              <a:defRPr sz="3744" b="1"/>
            </a:lvl6pPr>
            <a:lvl7pPr marL="6418814" indent="0">
              <a:buNone/>
              <a:defRPr sz="3744" b="1"/>
            </a:lvl7pPr>
            <a:lvl8pPr marL="7488616" indent="0">
              <a:buNone/>
              <a:defRPr sz="3744" b="1"/>
            </a:lvl8pPr>
            <a:lvl9pPr marL="8558418" indent="0">
              <a:buNone/>
              <a:defRPr sz="3744" b="1"/>
            </a:lvl9pPr>
          </a:lstStyle>
          <a:p>
            <a:pPr lvl="0"/>
            <a:r>
              <a:rPr lang="en-US"/>
              <a:t>Edit Master text styles</a:t>
            </a:r>
          </a:p>
        </p:txBody>
      </p:sp>
      <p:sp>
        <p:nvSpPr>
          <p:cNvPr id="4" name="Content Placeholder 3"/>
          <p:cNvSpPr>
            <a:spLocks noGrp="1"/>
          </p:cNvSpPr>
          <p:nvPr>
            <p:ph sz="half" idx="2"/>
          </p:nvPr>
        </p:nvSpPr>
        <p:spPr>
          <a:xfrm>
            <a:off x="1473787" y="11055963"/>
            <a:ext cx="9051647" cy="162616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831891" y="7419688"/>
            <a:ext cx="9096225" cy="3636275"/>
          </a:xfrm>
        </p:spPr>
        <p:txBody>
          <a:bodyPr anchor="b"/>
          <a:lstStyle>
            <a:lvl1pPr marL="0" indent="0">
              <a:buNone/>
              <a:defRPr sz="5616" b="1"/>
            </a:lvl1pPr>
            <a:lvl2pPr marL="1069802" indent="0">
              <a:buNone/>
              <a:defRPr sz="4680" b="1"/>
            </a:lvl2pPr>
            <a:lvl3pPr marL="2139605" indent="0">
              <a:buNone/>
              <a:defRPr sz="4212" b="1"/>
            </a:lvl3pPr>
            <a:lvl4pPr marL="3209407" indent="0">
              <a:buNone/>
              <a:defRPr sz="3744" b="1"/>
            </a:lvl4pPr>
            <a:lvl5pPr marL="4279209" indent="0">
              <a:buNone/>
              <a:defRPr sz="3744" b="1"/>
            </a:lvl5pPr>
            <a:lvl6pPr marL="5349011" indent="0">
              <a:buNone/>
              <a:defRPr sz="3744" b="1"/>
            </a:lvl6pPr>
            <a:lvl7pPr marL="6418814" indent="0">
              <a:buNone/>
              <a:defRPr sz="3744" b="1"/>
            </a:lvl7pPr>
            <a:lvl8pPr marL="7488616" indent="0">
              <a:buNone/>
              <a:defRPr sz="3744" b="1"/>
            </a:lvl8pPr>
            <a:lvl9pPr marL="8558418" indent="0">
              <a:buNone/>
              <a:defRPr sz="3744" b="1"/>
            </a:lvl9pPr>
          </a:lstStyle>
          <a:p>
            <a:pPr lvl="0"/>
            <a:r>
              <a:rPr lang="en-US"/>
              <a:t>Edit Master text styles</a:t>
            </a:r>
          </a:p>
        </p:txBody>
      </p:sp>
      <p:sp>
        <p:nvSpPr>
          <p:cNvPr id="6" name="Content Placeholder 5"/>
          <p:cNvSpPr>
            <a:spLocks noGrp="1"/>
          </p:cNvSpPr>
          <p:nvPr>
            <p:ph sz="quarter" idx="4"/>
          </p:nvPr>
        </p:nvSpPr>
        <p:spPr>
          <a:xfrm>
            <a:off x="10831891" y="11055963"/>
            <a:ext cx="9096225" cy="162616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D39EB5-C971-2145-B9F2-FC5D2EB4B175}" type="datetimeFigureOut">
              <a:rPr lang="en-US" smtClean="0"/>
              <a:t>5/29/19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20DE2C-687C-A74E-A254-905607EA78A9}" type="slidenum">
              <a:rPr lang="en-US" smtClean="0"/>
              <a:t>‹#›</a:t>
            </a:fld>
            <a:endParaRPr lang="en-US"/>
          </a:p>
        </p:txBody>
      </p:sp>
    </p:spTree>
    <p:extLst>
      <p:ext uri="{BB962C8B-B14F-4D97-AF65-F5344CB8AC3E}">
        <p14:creationId xmlns:p14="http://schemas.microsoft.com/office/powerpoint/2010/main" val="3201187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D39EB5-C971-2145-B9F2-FC5D2EB4B175}" type="datetimeFigureOut">
              <a:rPr lang="en-US" smtClean="0"/>
              <a:t>5/29/19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20DE2C-687C-A74E-A254-905607EA78A9}" type="slidenum">
              <a:rPr lang="en-US" smtClean="0"/>
              <a:t>‹#›</a:t>
            </a:fld>
            <a:endParaRPr lang="en-US"/>
          </a:p>
        </p:txBody>
      </p:sp>
    </p:spTree>
    <p:extLst>
      <p:ext uri="{BB962C8B-B14F-4D97-AF65-F5344CB8AC3E}">
        <p14:creationId xmlns:p14="http://schemas.microsoft.com/office/powerpoint/2010/main" val="273596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D39EB5-C971-2145-B9F2-FC5D2EB4B175}" type="datetimeFigureOut">
              <a:rPr lang="en-US" smtClean="0"/>
              <a:t>5/29/19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20DE2C-687C-A74E-A254-905607EA78A9}" type="slidenum">
              <a:rPr lang="en-US" smtClean="0"/>
              <a:t>‹#›</a:t>
            </a:fld>
            <a:endParaRPr lang="en-US"/>
          </a:p>
        </p:txBody>
      </p:sp>
    </p:spTree>
    <p:extLst>
      <p:ext uri="{BB962C8B-B14F-4D97-AF65-F5344CB8AC3E}">
        <p14:creationId xmlns:p14="http://schemas.microsoft.com/office/powerpoint/2010/main" val="4263740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3784" y="2017818"/>
            <a:ext cx="6900872" cy="7062364"/>
          </a:xfrm>
        </p:spPr>
        <p:txBody>
          <a:bodyPr anchor="b"/>
          <a:lstStyle>
            <a:lvl1pPr>
              <a:defRPr sz="7488"/>
            </a:lvl1pPr>
          </a:lstStyle>
          <a:p>
            <a:r>
              <a:rPr lang="en-US"/>
              <a:t>Click to edit Master title style</a:t>
            </a:r>
            <a:endParaRPr lang="en-US" dirty="0"/>
          </a:p>
        </p:txBody>
      </p:sp>
      <p:sp>
        <p:nvSpPr>
          <p:cNvPr id="3" name="Content Placeholder 2"/>
          <p:cNvSpPr>
            <a:spLocks noGrp="1"/>
          </p:cNvSpPr>
          <p:nvPr>
            <p:ph idx="1"/>
          </p:nvPr>
        </p:nvSpPr>
        <p:spPr>
          <a:xfrm>
            <a:off x="9096225" y="4357934"/>
            <a:ext cx="10831890" cy="21509383"/>
          </a:xfrm>
        </p:spPr>
        <p:txBody>
          <a:bodyPr/>
          <a:lstStyle>
            <a:lvl1pPr>
              <a:defRPr sz="7488"/>
            </a:lvl1pPr>
            <a:lvl2pPr>
              <a:defRPr sz="6552"/>
            </a:lvl2pPr>
            <a:lvl3pPr>
              <a:defRPr sz="5616"/>
            </a:lvl3pPr>
            <a:lvl4pPr>
              <a:defRPr sz="4680"/>
            </a:lvl4pPr>
            <a:lvl5pPr>
              <a:defRPr sz="4680"/>
            </a:lvl5pPr>
            <a:lvl6pPr>
              <a:defRPr sz="4680"/>
            </a:lvl6pPr>
            <a:lvl7pPr>
              <a:defRPr sz="4680"/>
            </a:lvl7pPr>
            <a:lvl8pPr>
              <a:defRPr sz="4680"/>
            </a:lvl8pPr>
            <a:lvl9pPr>
              <a:defRPr sz="468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73784" y="9080183"/>
            <a:ext cx="6900872" cy="16822161"/>
          </a:xfrm>
        </p:spPr>
        <p:txBody>
          <a:bodyPr/>
          <a:lstStyle>
            <a:lvl1pPr marL="0" indent="0">
              <a:buNone/>
              <a:defRPr sz="3744"/>
            </a:lvl1pPr>
            <a:lvl2pPr marL="1069802" indent="0">
              <a:buNone/>
              <a:defRPr sz="3276"/>
            </a:lvl2pPr>
            <a:lvl3pPr marL="2139605" indent="0">
              <a:buNone/>
              <a:defRPr sz="2808"/>
            </a:lvl3pPr>
            <a:lvl4pPr marL="3209407" indent="0">
              <a:buNone/>
              <a:defRPr sz="2340"/>
            </a:lvl4pPr>
            <a:lvl5pPr marL="4279209" indent="0">
              <a:buNone/>
              <a:defRPr sz="2340"/>
            </a:lvl5pPr>
            <a:lvl6pPr marL="5349011" indent="0">
              <a:buNone/>
              <a:defRPr sz="2340"/>
            </a:lvl6pPr>
            <a:lvl7pPr marL="6418814" indent="0">
              <a:buNone/>
              <a:defRPr sz="2340"/>
            </a:lvl7pPr>
            <a:lvl8pPr marL="7488616" indent="0">
              <a:buNone/>
              <a:defRPr sz="2340"/>
            </a:lvl8pPr>
            <a:lvl9pPr marL="8558418" indent="0">
              <a:buNone/>
              <a:defRPr sz="2340"/>
            </a:lvl9pPr>
          </a:lstStyle>
          <a:p>
            <a:pPr lvl="0"/>
            <a:r>
              <a:rPr lang="en-US"/>
              <a:t>Edit Master text styles</a:t>
            </a:r>
          </a:p>
        </p:txBody>
      </p:sp>
      <p:sp>
        <p:nvSpPr>
          <p:cNvPr id="5" name="Date Placeholder 4"/>
          <p:cNvSpPr>
            <a:spLocks noGrp="1"/>
          </p:cNvSpPr>
          <p:nvPr>
            <p:ph type="dt" sz="half" idx="10"/>
          </p:nvPr>
        </p:nvSpPr>
        <p:spPr/>
        <p:txBody>
          <a:bodyPr/>
          <a:lstStyle/>
          <a:p>
            <a:fld id="{5CD39EB5-C971-2145-B9F2-FC5D2EB4B175}" type="datetimeFigureOut">
              <a:rPr lang="en-US" smtClean="0"/>
              <a:t>5/29/19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20DE2C-687C-A74E-A254-905607EA78A9}" type="slidenum">
              <a:rPr lang="en-US" smtClean="0"/>
              <a:t>‹#›</a:t>
            </a:fld>
            <a:endParaRPr lang="en-US"/>
          </a:p>
        </p:txBody>
      </p:sp>
    </p:spTree>
    <p:extLst>
      <p:ext uri="{BB962C8B-B14F-4D97-AF65-F5344CB8AC3E}">
        <p14:creationId xmlns:p14="http://schemas.microsoft.com/office/powerpoint/2010/main" val="3441350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3784" y="2017818"/>
            <a:ext cx="6900872" cy="7062364"/>
          </a:xfrm>
        </p:spPr>
        <p:txBody>
          <a:bodyPr anchor="b"/>
          <a:lstStyle>
            <a:lvl1pPr>
              <a:defRPr sz="7488"/>
            </a:lvl1pPr>
          </a:lstStyle>
          <a:p>
            <a:r>
              <a:rPr lang="en-US"/>
              <a:t>Click to edit Master title style</a:t>
            </a:r>
            <a:endParaRPr lang="en-US" dirty="0"/>
          </a:p>
        </p:txBody>
      </p:sp>
      <p:sp>
        <p:nvSpPr>
          <p:cNvPr id="3" name="Picture Placeholder 2"/>
          <p:cNvSpPr>
            <a:spLocks noGrp="1" noChangeAspect="1"/>
          </p:cNvSpPr>
          <p:nvPr>
            <p:ph type="pic" idx="1"/>
          </p:nvPr>
        </p:nvSpPr>
        <p:spPr>
          <a:xfrm>
            <a:off x="9096225" y="4357934"/>
            <a:ext cx="10831890" cy="21509383"/>
          </a:xfrm>
        </p:spPr>
        <p:txBody>
          <a:bodyPr anchor="t"/>
          <a:lstStyle>
            <a:lvl1pPr marL="0" indent="0">
              <a:buNone/>
              <a:defRPr sz="7488"/>
            </a:lvl1pPr>
            <a:lvl2pPr marL="1069802" indent="0">
              <a:buNone/>
              <a:defRPr sz="6552"/>
            </a:lvl2pPr>
            <a:lvl3pPr marL="2139605" indent="0">
              <a:buNone/>
              <a:defRPr sz="5616"/>
            </a:lvl3pPr>
            <a:lvl4pPr marL="3209407" indent="0">
              <a:buNone/>
              <a:defRPr sz="4680"/>
            </a:lvl4pPr>
            <a:lvl5pPr marL="4279209" indent="0">
              <a:buNone/>
              <a:defRPr sz="4680"/>
            </a:lvl5pPr>
            <a:lvl6pPr marL="5349011" indent="0">
              <a:buNone/>
              <a:defRPr sz="4680"/>
            </a:lvl6pPr>
            <a:lvl7pPr marL="6418814" indent="0">
              <a:buNone/>
              <a:defRPr sz="4680"/>
            </a:lvl7pPr>
            <a:lvl8pPr marL="7488616" indent="0">
              <a:buNone/>
              <a:defRPr sz="4680"/>
            </a:lvl8pPr>
            <a:lvl9pPr marL="8558418" indent="0">
              <a:buNone/>
              <a:defRPr sz="4680"/>
            </a:lvl9pPr>
          </a:lstStyle>
          <a:p>
            <a:r>
              <a:rPr lang="en-US"/>
              <a:t>Click icon to add picture</a:t>
            </a:r>
            <a:endParaRPr lang="en-US" dirty="0"/>
          </a:p>
        </p:txBody>
      </p:sp>
      <p:sp>
        <p:nvSpPr>
          <p:cNvPr id="4" name="Text Placeholder 3"/>
          <p:cNvSpPr>
            <a:spLocks noGrp="1"/>
          </p:cNvSpPr>
          <p:nvPr>
            <p:ph type="body" sz="half" idx="2"/>
          </p:nvPr>
        </p:nvSpPr>
        <p:spPr>
          <a:xfrm>
            <a:off x="1473784" y="9080183"/>
            <a:ext cx="6900872" cy="16822161"/>
          </a:xfrm>
        </p:spPr>
        <p:txBody>
          <a:bodyPr/>
          <a:lstStyle>
            <a:lvl1pPr marL="0" indent="0">
              <a:buNone/>
              <a:defRPr sz="3744"/>
            </a:lvl1pPr>
            <a:lvl2pPr marL="1069802" indent="0">
              <a:buNone/>
              <a:defRPr sz="3276"/>
            </a:lvl2pPr>
            <a:lvl3pPr marL="2139605" indent="0">
              <a:buNone/>
              <a:defRPr sz="2808"/>
            </a:lvl3pPr>
            <a:lvl4pPr marL="3209407" indent="0">
              <a:buNone/>
              <a:defRPr sz="2340"/>
            </a:lvl4pPr>
            <a:lvl5pPr marL="4279209" indent="0">
              <a:buNone/>
              <a:defRPr sz="2340"/>
            </a:lvl5pPr>
            <a:lvl6pPr marL="5349011" indent="0">
              <a:buNone/>
              <a:defRPr sz="2340"/>
            </a:lvl6pPr>
            <a:lvl7pPr marL="6418814" indent="0">
              <a:buNone/>
              <a:defRPr sz="2340"/>
            </a:lvl7pPr>
            <a:lvl8pPr marL="7488616" indent="0">
              <a:buNone/>
              <a:defRPr sz="2340"/>
            </a:lvl8pPr>
            <a:lvl9pPr marL="8558418" indent="0">
              <a:buNone/>
              <a:defRPr sz="2340"/>
            </a:lvl9pPr>
          </a:lstStyle>
          <a:p>
            <a:pPr lvl="0"/>
            <a:r>
              <a:rPr lang="en-US"/>
              <a:t>Edit Master text styles</a:t>
            </a:r>
          </a:p>
        </p:txBody>
      </p:sp>
      <p:sp>
        <p:nvSpPr>
          <p:cNvPr id="5" name="Date Placeholder 4"/>
          <p:cNvSpPr>
            <a:spLocks noGrp="1"/>
          </p:cNvSpPr>
          <p:nvPr>
            <p:ph type="dt" sz="half" idx="10"/>
          </p:nvPr>
        </p:nvSpPr>
        <p:spPr/>
        <p:txBody>
          <a:bodyPr/>
          <a:lstStyle/>
          <a:p>
            <a:fld id="{5CD39EB5-C971-2145-B9F2-FC5D2EB4B175}" type="datetimeFigureOut">
              <a:rPr lang="en-US" smtClean="0"/>
              <a:t>5/29/19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20DE2C-687C-A74E-A254-905607EA78A9}" type="slidenum">
              <a:rPr lang="en-US" smtClean="0"/>
              <a:t>‹#›</a:t>
            </a:fld>
            <a:endParaRPr lang="en-US"/>
          </a:p>
        </p:txBody>
      </p:sp>
    </p:spTree>
    <p:extLst>
      <p:ext uri="{BB962C8B-B14F-4D97-AF65-F5344CB8AC3E}">
        <p14:creationId xmlns:p14="http://schemas.microsoft.com/office/powerpoint/2010/main" val="2015468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998" y="1611459"/>
            <a:ext cx="18454330" cy="585027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70998" y="8057261"/>
            <a:ext cx="18454330" cy="1920430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70997" y="28053287"/>
            <a:ext cx="4814173" cy="1611452"/>
          </a:xfrm>
          <a:prstGeom prst="rect">
            <a:avLst/>
          </a:prstGeom>
        </p:spPr>
        <p:txBody>
          <a:bodyPr vert="horz" lIns="91440" tIns="45720" rIns="91440" bIns="45720" rtlCol="0" anchor="ctr"/>
          <a:lstStyle>
            <a:lvl1pPr algn="l">
              <a:defRPr sz="2808">
                <a:solidFill>
                  <a:schemeClr val="tx1">
                    <a:tint val="75000"/>
                  </a:schemeClr>
                </a:solidFill>
              </a:defRPr>
            </a:lvl1pPr>
          </a:lstStyle>
          <a:p>
            <a:fld id="{5CD39EB5-C971-2145-B9F2-FC5D2EB4B175}" type="datetimeFigureOut">
              <a:rPr lang="en-US" smtClean="0"/>
              <a:t>5/29/19</a:t>
            </a:fld>
            <a:endParaRPr lang="en-US"/>
          </a:p>
        </p:txBody>
      </p:sp>
      <p:sp>
        <p:nvSpPr>
          <p:cNvPr id="5" name="Footer Placeholder 4"/>
          <p:cNvSpPr>
            <a:spLocks noGrp="1"/>
          </p:cNvSpPr>
          <p:nvPr>
            <p:ph type="ftr" sz="quarter" idx="3"/>
          </p:nvPr>
        </p:nvSpPr>
        <p:spPr>
          <a:xfrm>
            <a:off x="7087533" y="28053287"/>
            <a:ext cx="7221260" cy="1611452"/>
          </a:xfrm>
          <a:prstGeom prst="rect">
            <a:avLst/>
          </a:prstGeom>
        </p:spPr>
        <p:txBody>
          <a:bodyPr vert="horz" lIns="91440" tIns="45720" rIns="91440" bIns="45720" rtlCol="0" anchor="ctr"/>
          <a:lstStyle>
            <a:lvl1pPr algn="ctr">
              <a:defRPr sz="280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111155" y="28053287"/>
            <a:ext cx="4814173" cy="1611452"/>
          </a:xfrm>
          <a:prstGeom prst="rect">
            <a:avLst/>
          </a:prstGeom>
        </p:spPr>
        <p:txBody>
          <a:bodyPr vert="horz" lIns="91440" tIns="45720" rIns="91440" bIns="45720" rtlCol="0" anchor="ctr"/>
          <a:lstStyle>
            <a:lvl1pPr algn="r">
              <a:defRPr sz="2808">
                <a:solidFill>
                  <a:schemeClr val="tx1">
                    <a:tint val="75000"/>
                  </a:schemeClr>
                </a:solidFill>
              </a:defRPr>
            </a:lvl1pPr>
          </a:lstStyle>
          <a:p>
            <a:fld id="{3B20DE2C-687C-A74E-A254-905607EA78A9}" type="slidenum">
              <a:rPr lang="en-US" smtClean="0"/>
              <a:t>‹#›</a:t>
            </a:fld>
            <a:endParaRPr lang="en-US"/>
          </a:p>
        </p:txBody>
      </p:sp>
    </p:spTree>
    <p:extLst>
      <p:ext uri="{BB962C8B-B14F-4D97-AF65-F5344CB8AC3E}">
        <p14:creationId xmlns:p14="http://schemas.microsoft.com/office/powerpoint/2010/main" val="134822975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139605" rtl="0" eaLnBrk="1" latinLnBrk="0" hangingPunct="1">
        <a:lnSpc>
          <a:spcPct val="90000"/>
        </a:lnSpc>
        <a:spcBef>
          <a:spcPct val="0"/>
        </a:spcBef>
        <a:buNone/>
        <a:defRPr sz="10296" kern="1200">
          <a:solidFill>
            <a:schemeClr val="tx1"/>
          </a:solidFill>
          <a:latin typeface="+mj-lt"/>
          <a:ea typeface="+mj-ea"/>
          <a:cs typeface="+mj-cs"/>
        </a:defRPr>
      </a:lvl1pPr>
    </p:titleStyle>
    <p:bodyStyle>
      <a:lvl1pPr marL="534901" indent="-534901" algn="l" defTabSz="2139605" rtl="0" eaLnBrk="1" latinLnBrk="0" hangingPunct="1">
        <a:lnSpc>
          <a:spcPct val="90000"/>
        </a:lnSpc>
        <a:spcBef>
          <a:spcPts val="2340"/>
        </a:spcBef>
        <a:buFont typeface="Arial" panose="020B0604020202020204" pitchFamily="34" charset="0"/>
        <a:buChar char="•"/>
        <a:defRPr sz="6552" kern="1200">
          <a:solidFill>
            <a:schemeClr val="tx1"/>
          </a:solidFill>
          <a:latin typeface="+mn-lt"/>
          <a:ea typeface="+mn-ea"/>
          <a:cs typeface="+mn-cs"/>
        </a:defRPr>
      </a:lvl1pPr>
      <a:lvl2pPr marL="1604703" indent="-534901" algn="l" defTabSz="2139605" rtl="0" eaLnBrk="1" latinLnBrk="0" hangingPunct="1">
        <a:lnSpc>
          <a:spcPct val="90000"/>
        </a:lnSpc>
        <a:spcBef>
          <a:spcPts val="1170"/>
        </a:spcBef>
        <a:buFont typeface="Arial" panose="020B0604020202020204" pitchFamily="34" charset="0"/>
        <a:buChar char="•"/>
        <a:defRPr sz="5616" kern="1200">
          <a:solidFill>
            <a:schemeClr val="tx1"/>
          </a:solidFill>
          <a:latin typeface="+mn-lt"/>
          <a:ea typeface="+mn-ea"/>
          <a:cs typeface="+mn-cs"/>
        </a:defRPr>
      </a:lvl2pPr>
      <a:lvl3pPr marL="2674506" indent="-534901" algn="l" defTabSz="2139605" rtl="0" eaLnBrk="1" latinLnBrk="0" hangingPunct="1">
        <a:lnSpc>
          <a:spcPct val="90000"/>
        </a:lnSpc>
        <a:spcBef>
          <a:spcPts val="1170"/>
        </a:spcBef>
        <a:buFont typeface="Arial" panose="020B0604020202020204" pitchFamily="34" charset="0"/>
        <a:buChar char="•"/>
        <a:defRPr sz="4680" kern="1200">
          <a:solidFill>
            <a:schemeClr val="tx1"/>
          </a:solidFill>
          <a:latin typeface="+mn-lt"/>
          <a:ea typeface="+mn-ea"/>
          <a:cs typeface="+mn-cs"/>
        </a:defRPr>
      </a:lvl3pPr>
      <a:lvl4pPr marL="3744308" indent="-534901" algn="l" defTabSz="2139605" rtl="0" eaLnBrk="1" latinLnBrk="0" hangingPunct="1">
        <a:lnSpc>
          <a:spcPct val="90000"/>
        </a:lnSpc>
        <a:spcBef>
          <a:spcPts val="1170"/>
        </a:spcBef>
        <a:buFont typeface="Arial" panose="020B0604020202020204" pitchFamily="34" charset="0"/>
        <a:buChar char="•"/>
        <a:defRPr sz="4212" kern="1200">
          <a:solidFill>
            <a:schemeClr val="tx1"/>
          </a:solidFill>
          <a:latin typeface="+mn-lt"/>
          <a:ea typeface="+mn-ea"/>
          <a:cs typeface="+mn-cs"/>
        </a:defRPr>
      </a:lvl4pPr>
      <a:lvl5pPr marL="4814110" indent="-534901" algn="l" defTabSz="2139605" rtl="0" eaLnBrk="1" latinLnBrk="0" hangingPunct="1">
        <a:lnSpc>
          <a:spcPct val="90000"/>
        </a:lnSpc>
        <a:spcBef>
          <a:spcPts val="1170"/>
        </a:spcBef>
        <a:buFont typeface="Arial" panose="020B0604020202020204" pitchFamily="34" charset="0"/>
        <a:buChar char="•"/>
        <a:defRPr sz="4212" kern="1200">
          <a:solidFill>
            <a:schemeClr val="tx1"/>
          </a:solidFill>
          <a:latin typeface="+mn-lt"/>
          <a:ea typeface="+mn-ea"/>
          <a:cs typeface="+mn-cs"/>
        </a:defRPr>
      </a:lvl5pPr>
      <a:lvl6pPr marL="5883913" indent="-534901" algn="l" defTabSz="2139605" rtl="0" eaLnBrk="1" latinLnBrk="0" hangingPunct="1">
        <a:lnSpc>
          <a:spcPct val="90000"/>
        </a:lnSpc>
        <a:spcBef>
          <a:spcPts val="1170"/>
        </a:spcBef>
        <a:buFont typeface="Arial" panose="020B0604020202020204" pitchFamily="34" charset="0"/>
        <a:buChar char="•"/>
        <a:defRPr sz="4212" kern="1200">
          <a:solidFill>
            <a:schemeClr val="tx1"/>
          </a:solidFill>
          <a:latin typeface="+mn-lt"/>
          <a:ea typeface="+mn-ea"/>
          <a:cs typeface="+mn-cs"/>
        </a:defRPr>
      </a:lvl6pPr>
      <a:lvl7pPr marL="6953715" indent="-534901" algn="l" defTabSz="2139605" rtl="0" eaLnBrk="1" latinLnBrk="0" hangingPunct="1">
        <a:lnSpc>
          <a:spcPct val="90000"/>
        </a:lnSpc>
        <a:spcBef>
          <a:spcPts val="1170"/>
        </a:spcBef>
        <a:buFont typeface="Arial" panose="020B0604020202020204" pitchFamily="34" charset="0"/>
        <a:buChar char="•"/>
        <a:defRPr sz="4212" kern="1200">
          <a:solidFill>
            <a:schemeClr val="tx1"/>
          </a:solidFill>
          <a:latin typeface="+mn-lt"/>
          <a:ea typeface="+mn-ea"/>
          <a:cs typeface="+mn-cs"/>
        </a:defRPr>
      </a:lvl7pPr>
      <a:lvl8pPr marL="8023517" indent="-534901" algn="l" defTabSz="2139605" rtl="0" eaLnBrk="1" latinLnBrk="0" hangingPunct="1">
        <a:lnSpc>
          <a:spcPct val="90000"/>
        </a:lnSpc>
        <a:spcBef>
          <a:spcPts val="1170"/>
        </a:spcBef>
        <a:buFont typeface="Arial" panose="020B0604020202020204" pitchFamily="34" charset="0"/>
        <a:buChar char="•"/>
        <a:defRPr sz="4212" kern="1200">
          <a:solidFill>
            <a:schemeClr val="tx1"/>
          </a:solidFill>
          <a:latin typeface="+mn-lt"/>
          <a:ea typeface="+mn-ea"/>
          <a:cs typeface="+mn-cs"/>
        </a:defRPr>
      </a:lvl8pPr>
      <a:lvl9pPr marL="9093319" indent="-534901" algn="l" defTabSz="2139605" rtl="0" eaLnBrk="1" latinLnBrk="0" hangingPunct="1">
        <a:lnSpc>
          <a:spcPct val="90000"/>
        </a:lnSpc>
        <a:spcBef>
          <a:spcPts val="1170"/>
        </a:spcBef>
        <a:buFont typeface="Arial" panose="020B0604020202020204" pitchFamily="34" charset="0"/>
        <a:buChar char="•"/>
        <a:defRPr sz="4212" kern="1200">
          <a:solidFill>
            <a:schemeClr val="tx1"/>
          </a:solidFill>
          <a:latin typeface="+mn-lt"/>
          <a:ea typeface="+mn-ea"/>
          <a:cs typeface="+mn-cs"/>
        </a:defRPr>
      </a:lvl9pPr>
    </p:bodyStyle>
    <p:otherStyle>
      <a:defPPr>
        <a:defRPr lang="en-US"/>
      </a:defPPr>
      <a:lvl1pPr marL="0" algn="l" defTabSz="2139605" rtl="0" eaLnBrk="1" latinLnBrk="0" hangingPunct="1">
        <a:defRPr sz="4212" kern="1200">
          <a:solidFill>
            <a:schemeClr val="tx1"/>
          </a:solidFill>
          <a:latin typeface="+mn-lt"/>
          <a:ea typeface="+mn-ea"/>
          <a:cs typeface="+mn-cs"/>
        </a:defRPr>
      </a:lvl1pPr>
      <a:lvl2pPr marL="1069802" algn="l" defTabSz="2139605" rtl="0" eaLnBrk="1" latinLnBrk="0" hangingPunct="1">
        <a:defRPr sz="4212" kern="1200">
          <a:solidFill>
            <a:schemeClr val="tx1"/>
          </a:solidFill>
          <a:latin typeface="+mn-lt"/>
          <a:ea typeface="+mn-ea"/>
          <a:cs typeface="+mn-cs"/>
        </a:defRPr>
      </a:lvl2pPr>
      <a:lvl3pPr marL="2139605" algn="l" defTabSz="2139605" rtl="0" eaLnBrk="1" latinLnBrk="0" hangingPunct="1">
        <a:defRPr sz="4212" kern="1200">
          <a:solidFill>
            <a:schemeClr val="tx1"/>
          </a:solidFill>
          <a:latin typeface="+mn-lt"/>
          <a:ea typeface="+mn-ea"/>
          <a:cs typeface="+mn-cs"/>
        </a:defRPr>
      </a:lvl3pPr>
      <a:lvl4pPr marL="3209407" algn="l" defTabSz="2139605" rtl="0" eaLnBrk="1" latinLnBrk="0" hangingPunct="1">
        <a:defRPr sz="4212" kern="1200">
          <a:solidFill>
            <a:schemeClr val="tx1"/>
          </a:solidFill>
          <a:latin typeface="+mn-lt"/>
          <a:ea typeface="+mn-ea"/>
          <a:cs typeface="+mn-cs"/>
        </a:defRPr>
      </a:lvl4pPr>
      <a:lvl5pPr marL="4279209" algn="l" defTabSz="2139605" rtl="0" eaLnBrk="1" latinLnBrk="0" hangingPunct="1">
        <a:defRPr sz="4212" kern="1200">
          <a:solidFill>
            <a:schemeClr val="tx1"/>
          </a:solidFill>
          <a:latin typeface="+mn-lt"/>
          <a:ea typeface="+mn-ea"/>
          <a:cs typeface="+mn-cs"/>
        </a:defRPr>
      </a:lvl5pPr>
      <a:lvl6pPr marL="5349011" algn="l" defTabSz="2139605" rtl="0" eaLnBrk="1" latinLnBrk="0" hangingPunct="1">
        <a:defRPr sz="4212" kern="1200">
          <a:solidFill>
            <a:schemeClr val="tx1"/>
          </a:solidFill>
          <a:latin typeface="+mn-lt"/>
          <a:ea typeface="+mn-ea"/>
          <a:cs typeface="+mn-cs"/>
        </a:defRPr>
      </a:lvl6pPr>
      <a:lvl7pPr marL="6418814" algn="l" defTabSz="2139605" rtl="0" eaLnBrk="1" latinLnBrk="0" hangingPunct="1">
        <a:defRPr sz="4212" kern="1200">
          <a:solidFill>
            <a:schemeClr val="tx1"/>
          </a:solidFill>
          <a:latin typeface="+mn-lt"/>
          <a:ea typeface="+mn-ea"/>
          <a:cs typeface="+mn-cs"/>
        </a:defRPr>
      </a:lvl7pPr>
      <a:lvl8pPr marL="7488616" algn="l" defTabSz="2139605" rtl="0" eaLnBrk="1" latinLnBrk="0" hangingPunct="1">
        <a:defRPr sz="4212" kern="1200">
          <a:solidFill>
            <a:schemeClr val="tx1"/>
          </a:solidFill>
          <a:latin typeface="+mn-lt"/>
          <a:ea typeface="+mn-ea"/>
          <a:cs typeface="+mn-cs"/>
        </a:defRPr>
      </a:lvl8pPr>
      <a:lvl9pPr marL="8558418" algn="l" defTabSz="2139605" rtl="0" eaLnBrk="1" latinLnBrk="0" hangingPunct="1">
        <a:defRPr sz="421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6.jp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image" Target="../media/image1.tiff"/><Relationship Id="rId21" Type="http://schemas.openxmlformats.org/officeDocument/2006/relationships/image" Target="../media/image14.svg"/><Relationship Id="rId34" Type="http://schemas.openxmlformats.org/officeDocument/2006/relationships/image" Target="../media/image27.png"/><Relationship Id="rId7" Type="http://schemas.openxmlformats.org/officeDocument/2006/relationships/image" Target="../media/image3.tiff"/><Relationship Id="rId12" Type="http://schemas.openxmlformats.org/officeDocument/2006/relationships/image" Target="../media/image5.png"/><Relationship Id="rId17" Type="http://schemas.openxmlformats.org/officeDocument/2006/relationships/image" Target="../media/image10.svg"/><Relationship Id="rId25" Type="http://schemas.openxmlformats.org/officeDocument/2006/relationships/image" Target="../media/image18.png"/><Relationship Id="rId33" Type="http://schemas.openxmlformats.org/officeDocument/2006/relationships/image" Target="../media/image26.png"/><Relationship Id="rId2" Type="http://schemas.openxmlformats.org/officeDocument/2006/relationships/notesSlide" Target="../notesSlides/notesSlide1.xml"/><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hyperlink" Target="http://www.linkedin.com/in/KamalAbdel" TargetMode="External"/><Relationship Id="rId11" Type="http://schemas.openxmlformats.org/officeDocument/2006/relationships/hyperlink" Target="https://www.google.com/url?sa=i&amp;rct=j&amp;q=&amp;esrc=s&amp;source=images&amp;cd=&amp;ved=2ahUKEwijyr_cjr3iAhWQVN8KHeLuBqsQjRx6BAgBEAU&amp;url=https://www.isi-web.org/index.php/activities/world-statistics-congresses&amp;psig=AOvVaw2LzWwTCVk2cW7P5KHyKL9o&amp;ust=1559094756054339" TargetMode="External"/><Relationship Id="rId24" Type="http://schemas.openxmlformats.org/officeDocument/2006/relationships/image" Target="../media/image17.png"/><Relationship Id="rId32" Type="http://schemas.openxmlformats.org/officeDocument/2006/relationships/image" Target="../media/image25.png"/><Relationship Id="rId5" Type="http://schemas.openxmlformats.org/officeDocument/2006/relationships/image" Target="../media/image2.tiff"/><Relationship Id="rId15" Type="http://schemas.openxmlformats.org/officeDocument/2006/relationships/image" Target="../media/image8.svg"/><Relationship Id="rId23" Type="http://schemas.openxmlformats.org/officeDocument/2006/relationships/image" Target="../media/image16.svg"/><Relationship Id="rId28" Type="http://schemas.openxmlformats.org/officeDocument/2006/relationships/image" Target="../media/image21.png"/><Relationship Id="rId10" Type="http://schemas.openxmlformats.org/officeDocument/2006/relationships/image" Target="../media/image4.png"/><Relationship Id="rId19" Type="http://schemas.openxmlformats.org/officeDocument/2006/relationships/image" Target="../media/image12.svg"/><Relationship Id="rId31" Type="http://schemas.openxmlformats.org/officeDocument/2006/relationships/image" Target="../media/image24.png"/><Relationship Id="rId4" Type="http://schemas.openxmlformats.org/officeDocument/2006/relationships/hyperlink" Target="http://github.com/kamalabdel97" TargetMode="External"/><Relationship Id="rId9" Type="http://schemas.openxmlformats.org/officeDocument/2006/relationships/hyperlink" Target="https://www.google.com/url?sa=i&amp;rct=j&amp;q=&amp;esrc=s&amp;source=images&amp;cd=&amp;ved=2ahUKEwi5rZicjr3iAhVJm-AKHQesCLAQjRx6BAgBEAU&amp;url=https://www.artandeducation.net/directory/78714/brooklyn-college-city-university-of-new-york&amp;psig=AOvVaw02h1vbVdx8-aISX7_TxERT&amp;ust=1559094616846856" TargetMode="External"/><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png"/><Relationship Id="rId30" Type="http://schemas.openxmlformats.org/officeDocument/2006/relationships/image" Target="../media/image23.png"/><Relationship Id="rId35" Type="http://schemas.openxmlformats.org/officeDocument/2006/relationships/image" Target="../media/image28.png"/><Relationship Id="rId8" Type="http://schemas.openxmlformats.org/officeDocument/2006/relationships/hyperlink" Target="mailto:kamalabdel97@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E6F30417-59F5-6443-AA31-5B700A2400CF}"/>
              </a:ext>
            </a:extLst>
          </p:cNvPr>
          <p:cNvSpPr/>
          <p:nvPr/>
        </p:nvSpPr>
        <p:spPr>
          <a:xfrm>
            <a:off x="-2" y="28415334"/>
            <a:ext cx="21396325" cy="18534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139518E4-D335-5746-8098-8514E87B9751}"/>
              </a:ext>
            </a:extLst>
          </p:cNvPr>
          <p:cNvSpPr/>
          <p:nvPr/>
        </p:nvSpPr>
        <p:spPr>
          <a:xfrm>
            <a:off x="0" y="0"/>
            <a:ext cx="21308699" cy="4329885"/>
          </a:xfrm>
          <a:prstGeom prst="rect">
            <a:avLst/>
          </a:prstGeom>
          <a:solidFill>
            <a:schemeClr val="accent1">
              <a:lumMod val="60000"/>
              <a:lumOff val="40000"/>
            </a:schemeClr>
          </a:solidFill>
          <a:ln>
            <a:solidFill>
              <a:srgbClr val="AA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D1E6C8A3-CC8A-0943-9D96-FD977139FF50}"/>
              </a:ext>
            </a:extLst>
          </p:cNvPr>
          <p:cNvGrpSpPr/>
          <p:nvPr/>
        </p:nvGrpSpPr>
        <p:grpSpPr>
          <a:xfrm>
            <a:off x="0" y="28395917"/>
            <a:ext cx="22017017" cy="1562144"/>
            <a:chOff x="14621298" y="31747860"/>
            <a:chExt cx="22017017" cy="1562144"/>
          </a:xfrm>
        </p:grpSpPr>
        <p:pic>
          <p:nvPicPr>
            <p:cNvPr id="47" name="Picture 46">
              <a:extLst>
                <a:ext uri="{FF2B5EF4-FFF2-40B4-BE49-F238E27FC236}">
                  <a16:creationId xmlns:a16="http://schemas.microsoft.com/office/drawing/2014/main" id="{C015B30C-75B4-A44D-8994-98F2F1D0DC0F}"/>
                </a:ext>
              </a:extLst>
            </p:cNvPr>
            <p:cNvPicPr>
              <a:picLocks noChangeAspect="1"/>
            </p:cNvPicPr>
            <p:nvPr/>
          </p:nvPicPr>
          <p:blipFill>
            <a:blip r:embed="rId3"/>
            <a:stretch>
              <a:fillRect/>
            </a:stretch>
          </p:blipFill>
          <p:spPr>
            <a:xfrm>
              <a:off x="14883031" y="31934222"/>
              <a:ext cx="1403300" cy="1365878"/>
            </a:xfrm>
            <a:prstGeom prst="rect">
              <a:avLst/>
            </a:prstGeom>
          </p:spPr>
        </p:pic>
        <p:sp>
          <p:nvSpPr>
            <p:cNvPr id="48" name="TextBox 47">
              <a:extLst>
                <a:ext uri="{FF2B5EF4-FFF2-40B4-BE49-F238E27FC236}">
                  <a16:creationId xmlns:a16="http://schemas.microsoft.com/office/drawing/2014/main" id="{B9BF0C47-5CEE-E54C-A2FA-61038838788E}"/>
                </a:ext>
              </a:extLst>
            </p:cNvPr>
            <p:cNvSpPr txBox="1"/>
            <p:nvPr/>
          </p:nvSpPr>
          <p:spPr>
            <a:xfrm>
              <a:off x="16486294" y="32221480"/>
              <a:ext cx="3910071" cy="740652"/>
            </a:xfrm>
            <a:prstGeom prst="rect">
              <a:avLst/>
            </a:prstGeom>
            <a:noFill/>
          </p:spPr>
          <p:txBody>
            <a:bodyPr wrap="square" rtlCol="0">
              <a:spAutoFit/>
            </a:bodyPr>
            <a:lstStyle/>
            <a:p>
              <a:r>
                <a:rPr lang="en-US" sz="4213" dirty="0">
                  <a:hlinkClick r:id="rId4"/>
                </a:rPr>
                <a:t>kamalabdel97</a:t>
              </a:r>
              <a:endParaRPr lang="en-US" sz="4213" dirty="0"/>
            </a:p>
          </p:txBody>
        </p:sp>
        <p:cxnSp>
          <p:nvCxnSpPr>
            <p:cNvPr id="49" name="Straight Connector 48">
              <a:extLst>
                <a:ext uri="{FF2B5EF4-FFF2-40B4-BE49-F238E27FC236}">
                  <a16:creationId xmlns:a16="http://schemas.microsoft.com/office/drawing/2014/main" id="{3F40E195-7479-B541-AC7F-E9941FC10A66}"/>
                </a:ext>
              </a:extLst>
            </p:cNvPr>
            <p:cNvCxnSpPr>
              <a:cxnSpLocks/>
            </p:cNvCxnSpPr>
            <p:nvPr/>
          </p:nvCxnSpPr>
          <p:spPr>
            <a:xfrm>
              <a:off x="14621298" y="31747860"/>
              <a:ext cx="21396325" cy="0"/>
            </a:xfrm>
            <a:prstGeom prst="line">
              <a:avLst/>
            </a:prstGeom>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3AD9D593-DD20-EF47-8D82-4003B8FF5342}"/>
                </a:ext>
              </a:extLst>
            </p:cNvPr>
            <p:cNvPicPr>
              <a:picLocks noChangeAspect="1"/>
            </p:cNvPicPr>
            <p:nvPr/>
          </p:nvPicPr>
          <p:blipFill>
            <a:blip r:embed="rId5"/>
            <a:stretch>
              <a:fillRect/>
            </a:stretch>
          </p:blipFill>
          <p:spPr>
            <a:xfrm>
              <a:off x="21331702" y="31934219"/>
              <a:ext cx="1375785" cy="1375785"/>
            </a:xfrm>
            <a:prstGeom prst="rect">
              <a:avLst/>
            </a:prstGeom>
          </p:spPr>
        </p:pic>
        <p:sp>
          <p:nvSpPr>
            <p:cNvPr id="51" name="TextBox 50">
              <a:extLst>
                <a:ext uri="{FF2B5EF4-FFF2-40B4-BE49-F238E27FC236}">
                  <a16:creationId xmlns:a16="http://schemas.microsoft.com/office/drawing/2014/main" id="{181E2A85-EB95-F442-8A95-2C1CD12CD7C1}"/>
                </a:ext>
              </a:extLst>
            </p:cNvPr>
            <p:cNvSpPr txBox="1"/>
            <p:nvPr/>
          </p:nvSpPr>
          <p:spPr>
            <a:xfrm>
              <a:off x="22707487" y="32159039"/>
              <a:ext cx="4990925" cy="740652"/>
            </a:xfrm>
            <a:prstGeom prst="rect">
              <a:avLst/>
            </a:prstGeom>
            <a:noFill/>
          </p:spPr>
          <p:txBody>
            <a:bodyPr wrap="square" rtlCol="0">
              <a:spAutoFit/>
            </a:bodyPr>
            <a:lstStyle/>
            <a:p>
              <a:r>
                <a:rPr lang="en-US" sz="4213" dirty="0">
                  <a:hlinkClick r:id="rId6"/>
                </a:rPr>
                <a:t>Kamal Abdelrahman</a:t>
              </a:r>
              <a:endParaRPr lang="en-US" sz="4213" dirty="0"/>
            </a:p>
          </p:txBody>
        </p:sp>
        <p:pic>
          <p:nvPicPr>
            <p:cNvPr id="52" name="Picture 51">
              <a:extLst>
                <a:ext uri="{FF2B5EF4-FFF2-40B4-BE49-F238E27FC236}">
                  <a16:creationId xmlns:a16="http://schemas.microsoft.com/office/drawing/2014/main" id="{516125AF-C09D-8342-A587-4FE561616A40}"/>
                </a:ext>
              </a:extLst>
            </p:cNvPr>
            <p:cNvPicPr>
              <a:picLocks noChangeAspect="1"/>
            </p:cNvPicPr>
            <p:nvPr/>
          </p:nvPicPr>
          <p:blipFill>
            <a:blip r:embed="rId7"/>
            <a:stretch>
              <a:fillRect/>
            </a:stretch>
          </p:blipFill>
          <p:spPr>
            <a:xfrm>
              <a:off x="28633751" y="32176526"/>
              <a:ext cx="1375785" cy="1042588"/>
            </a:xfrm>
            <a:prstGeom prst="rect">
              <a:avLst/>
            </a:prstGeom>
          </p:spPr>
        </p:pic>
        <p:sp>
          <p:nvSpPr>
            <p:cNvPr id="53" name="TextBox 52">
              <a:extLst>
                <a:ext uri="{FF2B5EF4-FFF2-40B4-BE49-F238E27FC236}">
                  <a16:creationId xmlns:a16="http://schemas.microsoft.com/office/drawing/2014/main" id="{199569D7-2B09-7142-9AC9-EC84DDF21A4C}"/>
                </a:ext>
              </a:extLst>
            </p:cNvPr>
            <p:cNvSpPr txBox="1"/>
            <p:nvPr/>
          </p:nvSpPr>
          <p:spPr>
            <a:xfrm>
              <a:off x="30068255" y="32239871"/>
              <a:ext cx="6570060" cy="740652"/>
            </a:xfrm>
            <a:prstGeom prst="rect">
              <a:avLst/>
            </a:prstGeom>
            <a:noFill/>
          </p:spPr>
          <p:txBody>
            <a:bodyPr wrap="square" rtlCol="0">
              <a:spAutoFit/>
            </a:bodyPr>
            <a:lstStyle/>
            <a:p>
              <a:r>
                <a:rPr lang="en-US" sz="4213" dirty="0">
                  <a:hlinkClick r:id="rId8"/>
                </a:rPr>
                <a:t>kamalabdel97@gmail.com</a:t>
              </a:r>
              <a:endParaRPr lang="en-US" sz="4213" dirty="0"/>
            </a:p>
          </p:txBody>
        </p:sp>
      </p:grpSp>
      <p:sp>
        <p:nvSpPr>
          <p:cNvPr id="57" name="TextBox 56">
            <a:extLst>
              <a:ext uri="{FF2B5EF4-FFF2-40B4-BE49-F238E27FC236}">
                <a16:creationId xmlns:a16="http://schemas.microsoft.com/office/drawing/2014/main" id="{F313FC2A-62BD-C646-A8A8-A59D06B31A7C}"/>
              </a:ext>
            </a:extLst>
          </p:cNvPr>
          <p:cNvSpPr txBox="1"/>
          <p:nvPr/>
        </p:nvSpPr>
        <p:spPr>
          <a:xfrm>
            <a:off x="10738139" y="19416924"/>
            <a:ext cx="10646357" cy="1200329"/>
          </a:xfrm>
          <a:prstGeom prst="rect">
            <a:avLst/>
          </a:prstGeom>
          <a:solidFill>
            <a:srgbClr val="FF0028">
              <a:alpha val="8000"/>
            </a:srgbClr>
          </a:solidFill>
        </p:spPr>
        <p:txBody>
          <a:bodyPr wrap="square" rtlCol="0">
            <a:spAutoFit/>
          </a:bodyPr>
          <a:lstStyle>
            <a:defPPr>
              <a:defRPr lang="en-US"/>
            </a:defPPr>
            <a:lvl1pPr algn="ctr">
              <a:defRPr sz="7200"/>
            </a:lvl1pPr>
          </a:lstStyle>
          <a:p>
            <a:r>
              <a:rPr lang="en-US" dirty="0"/>
              <a:t>Findings and Future Goals</a:t>
            </a:r>
          </a:p>
        </p:txBody>
      </p:sp>
      <p:sp>
        <p:nvSpPr>
          <p:cNvPr id="68" name="TextBox 67">
            <a:extLst>
              <a:ext uri="{FF2B5EF4-FFF2-40B4-BE49-F238E27FC236}">
                <a16:creationId xmlns:a16="http://schemas.microsoft.com/office/drawing/2014/main" id="{A435452E-5AD0-CD4D-AA6E-84655B3C14DD}"/>
              </a:ext>
            </a:extLst>
          </p:cNvPr>
          <p:cNvSpPr txBox="1"/>
          <p:nvPr/>
        </p:nvSpPr>
        <p:spPr>
          <a:xfrm>
            <a:off x="63635" y="21525764"/>
            <a:ext cx="9434992" cy="1200329"/>
          </a:xfrm>
          <a:prstGeom prst="rect">
            <a:avLst/>
          </a:prstGeom>
          <a:solidFill>
            <a:srgbClr val="FF0028">
              <a:alpha val="8000"/>
            </a:srgbClr>
          </a:solidFill>
        </p:spPr>
        <p:txBody>
          <a:bodyPr wrap="square" rtlCol="0">
            <a:spAutoFit/>
          </a:bodyPr>
          <a:lstStyle>
            <a:defPPr>
              <a:defRPr lang="en-US"/>
            </a:defPPr>
            <a:lvl1pPr algn="ctr">
              <a:defRPr sz="7200"/>
            </a:lvl1pPr>
          </a:lstStyle>
          <a:p>
            <a:r>
              <a:rPr lang="en-US" dirty="0"/>
              <a:t>GIS Model</a:t>
            </a:r>
          </a:p>
        </p:txBody>
      </p:sp>
      <p:sp>
        <p:nvSpPr>
          <p:cNvPr id="82" name="Rectangle 81">
            <a:extLst>
              <a:ext uri="{FF2B5EF4-FFF2-40B4-BE49-F238E27FC236}">
                <a16:creationId xmlns:a16="http://schemas.microsoft.com/office/drawing/2014/main" id="{5F610C03-D2C6-CB49-9616-EA34F3E94D8B}"/>
              </a:ext>
            </a:extLst>
          </p:cNvPr>
          <p:cNvSpPr/>
          <p:nvPr/>
        </p:nvSpPr>
        <p:spPr>
          <a:xfrm>
            <a:off x="3352801" y="202379"/>
            <a:ext cx="13972673" cy="1938992"/>
          </a:xfrm>
          <a:prstGeom prst="rect">
            <a:avLst/>
          </a:prstGeom>
        </p:spPr>
        <p:txBody>
          <a:bodyPr wrap="square">
            <a:spAutoFit/>
          </a:bodyPr>
          <a:lstStyle/>
          <a:p>
            <a:pPr algn="ctr"/>
            <a:r>
              <a:rPr lang="en-US" sz="4000" b="1" dirty="0">
                <a:solidFill>
                  <a:srgbClr val="333333"/>
                </a:solidFill>
                <a:latin typeface="Roboto"/>
              </a:rPr>
              <a:t>An Interdisciplinary Approach of Observing Quality of Life Indicators In an Urban Environment using Geographic Information Systems</a:t>
            </a:r>
            <a:endParaRPr lang="en-US" sz="4000" dirty="0"/>
          </a:p>
        </p:txBody>
      </p:sp>
      <p:sp>
        <p:nvSpPr>
          <p:cNvPr id="83" name="Rectangle 82">
            <a:extLst>
              <a:ext uri="{FF2B5EF4-FFF2-40B4-BE49-F238E27FC236}">
                <a16:creationId xmlns:a16="http://schemas.microsoft.com/office/drawing/2014/main" id="{7064DA8D-8107-4D44-91A1-C9AD9C99C8AF}"/>
              </a:ext>
            </a:extLst>
          </p:cNvPr>
          <p:cNvSpPr/>
          <p:nvPr/>
        </p:nvSpPr>
        <p:spPr>
          <a:xfrm>
            <a:off x="3212054" y="2141371"/>
            <a:ext cx="14254166" cy="1323439"/>
          </a:xfrm>
          <a:prstGeom prst="rect">
            <a:avLst/>
          </a:prstGeom>
        </p:spPr>
        <p:txBody>
          <a:bodyPr wrap="square">
            <a:spAutoFit/>
          </a:bodyPr>
          <a:lstStyle/>
          <a:p>
            <a:pPr algn="ctr"/>
            <a:r>
              <a:rPr lang="en-US" sz="3200" dirty="0">
                <a:solidFill>
                  <a:srgbClr val="333333"/>
                </a:solidFill>
                <a:latin typeface="Roboto"/>
              </a:rPr>
              <a:t>Kamal Abdelrahman</a:t>
            </a:r>
            <a:r>
              <a:rPr lang="en-US" sz="3200" baseline="30000" dirty="0">
                <a:solidFill>
                  <a:srgbClr val="333333"/>
                </a:solidFill>
                <a:latin typeface="Roboto"/>
              </a:rPr>
              <a:t>1,1</a:t>
            </a:r>
            <a:r>
              <a:rPr lang="en-US" sz="3200" dirty="0">
                <a:solidFill>
                  <a:srgbClr val="333333"/>
                </a:solidFill>
                <a:latin typeface="Roboto"/>
              </a:rPr>
              <a:t>, Stephanie Rodriguez, MS</a:t>
            </a:r>
            <a:r>
              <a:rPr lang="en-US" sz="3200" baseline="30000" dirty="0">
                <a:solidFill>
                  <a:srgbClr val="333333"/>
                </a:solidFill>
                <a:latin typeface="Roboto"/>
              </a:rPr>
              <a:t>1,2</a:t>
            </a:r>
            <a:endParaRPr lang="en-US" sz="3200" dirty="0">
              <a:solidFill>
                <a:srgbClr val="333333"/>
              </a:solidFill>
              <a:latin typeface="Roboto"/>
            </a:endParaRPr>
          </a:p>
          <a:p>
            <a:pPr algn="ctr"/>
            <a:r>
              <a:rPr lang="en-US" sz="2400" dirty="0">
                <a:solidFill>
                  <a:srgbClr val="333333"/>
                </a:solidFill>
                <a:latin typeface="Roboto"/>
              </a:rPr>
              <a:t>City University of New York – Brooklyn College</a:t>
            </a:r>
            <a:r>
              <a:rPr lang="en-US" sz="2400" baseline="30000" dirty="0">
                <a:solidFill>
                  <a:srgbClr val="333333"/>
                </a:solidFill>
                <a:latin typeface="Roboto"/>
              </a:rPr>
              <a:t>1</a:t>
            </a:r>
            <a:endParaRPr lang="en-US" sz="2400" dirty="0">
              <a:solidFill>
                <a:srgbClr val="333333"/>
              </a:solidFill>
              <a:latin typeface="Roboto"/>
            </a:endParaRPr>
          </a:p>
          <a:p>
            <a:pPr algn="ctr"/>
            <a:r>
              <a:rPr lang="en-US" sz="2400" dirty="0">
                <a:solidFill>
                  <a:srgbClr val="333333"/>
                </a:solidFill>
                <a:latin typeface="Roboto"/>
              </a:rPr>
              <a:t>Department of Psychology</a:t>
            </a:r>
            <a:r>
              <a:rPr lang="en-US" sz="2400" baseline="30000" dirty="0">
                <a:solidFill>
                  <a:srgbClr val="333333"/>
                </a:solidFill>
                <a:latin typeface="Roboto"/>
              </a:rPr>
              <a:t>1</a:t>
            </a:r>
            <a:r>
              <a:rPr lang="en-US" sz="2400" dirty="0">
                <a:solidFill>
                  <a:srgbClr val="333333"/>
                </a:solidFill>
                <a:latin typeface="Roboto"/>
              </a:rPr>
              <a:t>, Department of Earth and Environmental Sciences</a:t>
            </a:r>
            <a:r>
              <a:rPr lang="en-US" sz="2400" baseline="30000" dirty="0">
                <a:solidFill>
                  <a:srgbClr val="333333"/>
                </a:solidFill>
                <a:latin typeface="Roboto"/>
              </a:rPr>
              <a:t>2</a:t>
            </a:r>
            <a:endParaRPr lang="en-US" sz="2400" dirty="0"/>
          </a:p>
        </p:txBody>
      </p:sp>
      <p:pic>
        <p:nvPicPr>
          <p:cNvPr id="1026" name="Picture 2" descr="Image result for brooklyn college logo">
            <a:hlinkClick r:id="rId9"/>
            <a:extLst>
              <a:ext uri="{FF2B5EF4-FFF2-40B4-BE49-F238E27FC236}">
                <a16:creationId xmlns:a16="http://schemas.microsoft.com/office/drawing/2014/main" id="{1DFB1488-A563-E245-813C-CE21506038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41532" y="651238"/>
            <a:ext cx="4051680" cy="27011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isi world statistics congress">
            <a:hlinkClick r:id="rId11"/>
            <a:extLst>
              <a:ext uri="{FF2B5EF4-FFF2-40B4-BE49-F238E27FC236}">
                <a16:creationId xmlns:a16="http://schemas.microsoft.com/office/drawing/2014/main" id="{56D5A5F4-3278-1A47-8D0B-813E5209733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113" y="202379"/>
            <a:ext cx="3156451" cy="4138458"/>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Straight Connector 85">
            <a:extLst>
              <a:ext uri="{FF2B5EF4-FFF2-40B4-BE49-F238E27FC236}">
                <a16:creationId xmlns:a16="http://schemas.microsoft.com/office/drawing/2014/main" id="{3DF8C6F9-7A6A-0A42-8064-8D8AAD95B645}"/>
              </a:ext>
            </a:extLst>
          </p:cNvPr>
          <p:cNvCxnSpPr/>
          <p:nvPr/>
        </p:nvCxnSpPr>
        <p:spPr>
          <a:xfrm>
            <a:off x="-1" y="4340837"/>
            <a:ext cx="21396325" cy="0"/>
          </a:xfrm>
          <a:prstGeom prst="line">
            <a:avLst/>
          </a:prstGeom>
        </p:spPr>
        <p:style>
          <a:lnRef idx="1">
            <a:schemeClr val="accent1"/>
          </a:lnRef>
          <a:fillRef idx="0">
            <a:schemeClr val="accent1"/>
          </a:fillRef>
          <a:effectRef idx="0">
            <a:schemeClr val="accent1"/>
          </a:effectRef>
          <a:fontRef idx="minor">
            <a:schemeClr val="tx1"/>
          </a:fontRef>
        </p:style>
      </p:cxnSp>
      <p:pic>
        <p:nvPicPr>
          <p:cNvPr id="92" name="Picture 91" descr="A screenshot of a cell phone&#13;&#10;&#13;&#10;Description automatically generated">
            <a:extLst>
              <a:ext uri="{FF2B5EF4-FFF2-40B4-BE49-F238E27FC236}">
                <a16:creationId xmlns:a16="http://schemas.microsoft.com/office/drawing/2014/main" id="{66951EE1-9B1F-8F4A-98E8-6D55248FA351}"/>
              </a:ext>
            </a:extLst>
          </p:cNvPr>
          <p:cNvPicPr>
            <a:picLocks noChangeAspect="1"/>
          </p:cNvPicPr>
          <p:nvPr/>
        </p:nvPicPr>
        <p:blipFill>
          <a:blip r:embed="rId13"/>
          <a:stretch>
            <a:fillRect/>
          </a:stretch>
        </p:blipFill>
        <p:spPr>
          <a:xfrm>
            <a:off x="1759484" y="23136406"/>
            <a:ext cx="6067417" cy="4930844"/>
          </a:xfrm>
          <a:prstGeom prst="rect">
            <a:avLst/>
          </a:prstGeom>
        </p:spPr>
      </p:pic>
      <p:sp>
        <p:nvSpPr>
          <p:cNvPr id="95" name="TextBox 94">
            <a:extLst>
              <a:ext uri="{FF2B5EF4-FFF2-40B4-BE49-F238E27FC236}">
                <a16:creationId xmlns:a16="http://schemas.microsoft.com/office/drawing/2014/main" id="{59E992C4-1961-0F43-8F25-8EA2CD2E27C1}"/>
              </a:ext>
            </a:extLst>
          </p:cNvPr>
          <p:cNvSpPr txBox="1"/>
          <p:nvPr/>
        </p:nvSpPr>
        <p:spPr>
          <a:xfrm>
            <a:off x="-2" y="10477103"/>
            <a:ext cx="9486798" cy="1200329"/>
          </a:xfrm>
          <a:prstGeom prst="rect">
            <a:avLst/>
          </a:prstGeom>
          <a:solidFill>
            <a:srgbClr val="FF0028">
              <a:alpha val="8000"/>
            </a:srgbClr>
          </a:solidFill>
        </p:spPr>
        <p:txBody>
          <a:bodyPr wrap="square" rtlCol="0">
            <a:spAutoFit/>
          </a:bodyPr>
          <a:lstStyle/>
          <a:p>
            <a:pPr algn="ctr"/>
            <a:r>
              <a:rPr lang="en-US" sz="7200" dirty="0"/>
              <a:t>Inter-Faceted Data</a:t>
            </a:r>
          </a:p>
        </p:txBody>
      </p:sp>
      <p:grpSp>
        <p:nvGrpSpPr>
          <p:cNvPr id="2" name="Group 1">
            <a:extLst>
              <a:ext uri="{FF2B5EF4-FFF2-40B4-BE49-F238E27FC236}">
                <a16:creationId xmlns:a16="http://schemas.microsoft.com/office/drawing/2014/main" id="{85B66E12-2A27-8C45-96AE-03D3703E1BB1}"/>
              </a:ext>
            </a:extLst>
          </p:cNvPr>
          <p:cNvGrpSpPr/>
          <p:nvPr/>
        </p:nvGrpSpPr>
        <p:grpSpPr>
          <a:xfrm>
            <a:off x="1370415" y="11695437"/>
            <a:ext cx="6094937" cy="3541560"/>
            <a:chOff x="824645" y="6654971"/>
            <a:chExt cx="7367979" cy="4281281"/>
          </a:xfrm>
        </p:grpSpPr>
        <p:pic>
          <p:nvPicPr>
            <p:cNvPr id="96" name="Graphic 95" descr="Team">
              <a:extLst>
                <a:ext uri="{FF2B5EF4-FFF2-40B4-BE49-F238E27FC236}">
                  <a16:creationId xmlns:a16="http://schemas.microsoft.com/office/drawing/2014/main" id="{4A0B4F63-2489-6443-AA3C-EDBBBAF85C8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727261" y="9469654"/>
              <a:ext cx="1465363" cy="1387445"/>
            </a:xfrm>
            <a:prstGeom prst="rect">
              <a:avLst/>
            </a:prstGeom>
          </p:spPr>
        </p:pic>
        <p:pic>
          <p:nvPicPr>
            <p:cNvPr id="97" name="Graphic 96" descr="Downward trend">
              <a:extLst>
                <a:ext uri="{FF2B5EF4-FFF2-40B4-BE49-F238E27FC236}">
                  <a16:creationId xmlns:a16="http://schemas.microsoft.com/office/drawing/2014/main" id="{76CF51D7-CAA6-9A44-AE94-34DBC91568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4645" y="9548807"/>
              <a:ext cx="1465363" cy="1387445"/>
            </a:xfrm>
            <a:prstGeom prst="rect">
              <a:avLst/>
            </a:prstGeom>
          </p:spPr>
        </p:pic>
        <p:pic>
          <p:nvPicPr>
            <p:cNvPr id="98" name="Graphic 97" descr="Database">
              <a:extLst>
                <a:ext uri="{FF2B5EF4-FFF2-40B4-BE49-F238E27FC236}">
                  <a16:creationId xmlns:a16="http://schemas.microsoft.com/office/drawing/2014/main" id="{B43C42EB-8E0B-E848-A19E-E48D606C86C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228214" y="6654971"/>
              <a:ext cx="2897257" cy="2743200"/>
            </a:xfrm>
            <a:prstGeom prst="rect">
              <a:avLst/>
            </a:prstGeom>
          </p:spPr>
        </p:pic>
        <p:pic>
          <p:nvPicPr>
            <p:cNvPr id="99" name="Graphic 98" descr="Money">
              <a:extLst>
                <a:ext uri="{FF2B5EF4-FFF2-40B4-BE49-F238E27FC236}">
                  <a16:creationId xmlns:a16="http://schemas.microsoft.com/office/drawing/2014/main" id="{94DE5794-FD9A-AF48-A3BB-060468D1D4D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652226" y="9469654"/>
              <a:ext cx="1465363" cy="1387445"/>
            </a:xfrm>
            <a:prstGeom prst="rect">
              <a:avLst/>
            </a:prstGeom>
          </p:spPr>
        </p:pic>
        <p:pic>
          <p:nvPicPr>
            <p:cNvPr id="100" name="Graphic 99" descr="Sad Face with No Fill">
              <a:extLst>
                <a:ext uri="{FF2B5EF4-FFF2-40B4-BE49-F238E27FC236}">
                  <a16:creationId xmlns:a16="http://schemas.microsoft.com/office/drawing/2014/main" id="{15F8FDD5-6320-F149-B101-70D12AA35AF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577359" y="9531144"/>
              <a:ext cx="1465363" cy="1387445"/>
            </a:xfrm>
            <a:prstGeom prst="rect">
              <a:avLst/>
            </a:prstGeom>
          </p:spPr>
        </p:pic>
      </p:grpSp>
      <p:pic>
        <p:nvPicPr>
          <p:cNvPr id="102" name="Picture 101" descr="A picture containing text, map&#13;&#10;&#13;&#10;Description automatically generated">
            <a:extLst>
              <a:ext uri="{FF2B5EF4-FFF2-40B4-BE49-F238E27FC236}">
                <a16:creationId xmlns:a16="http://schemas.microsoft.com/office/drawing/2014/main" id="{5BDD2A85-F87B-B342-AAAB-0713DE2E5BA6}"/>
              </a:ext>
            </a:extLst>
          </p:cNvPr>
          <p:cNvPicPr>
            <a:picLocks noChangeAspect="1"/>
          </p:cNvPicPr>
          <p:nvPr/>
        </p:nvPicPr>
        <p:blipFill>
          <a:blip r:embed="rId24"/>
          <a:stretch>
            <a:fillRect/>
          </a:stretch>
        </p:blipFill>
        <p:spPr>
          <a:xfrm>
            <a:off x="9199590" y="6144447"/>
            <a:ext cx="6284740" cy="6173406"/>
          </a:xfrm>
          <a:prstGeom prst="rect">
            <a:avLst/>
          </a:prstGeom>
        </p:spPr>
      </p:pic>
      <p:grpSp>
        <p:nvGrpSpPr>
          <p:cNvPr id="103" name="Group 102">
            <a:extLst>
              <a:ext uri="{FF2B5EF4-FFF2-40B4-BE49-F238E27FC236}">
                <a16:creationId xmlns:a16="http://schemas.microsoft.com/office/drawing/2014/main" id="{736B031B-9287-B742-A2D5-C37DE07DBDDE}"/>
              </a:ext>
            </a:extLst>
          </p:cNvPr>
          <p:cNvGrpSpPr/>
          <p:nvPr/>
        </p:nvGrpSpPr>
        <p:grpSpPr>
          <a:xfrm>
            <a:off x="14956956" y="12521373"/>
            <a:ext cx="6284741" cy="6819735"/>
            <a:chOff x="9490868" y="4916091"/>
            <a:chExt cx="6284741" cy="6819735"/>
          </a:xfrm>
        </p:grpSpPr>
        <p:pic>
          <p:nvPicPr>
            <p:cNvPr id="104" name="Picture 103">
              <a:extLst>
                <a:ext uri="{FF2B5EF4-FFF2-40B4-BE49-F238E27FC236}">
                  <a16:creationId xmlns:a16="http://schemas.microsoft.com/office/drawing/2014/main" id="{7A4678A5-B78F-C346-B852-FB9F1E7E2600}"/>
                </a:ext>
              </a:extLst>
            </p:cNvPr>
            <p:cNvPicPr>
              <a:picLocks noChangeAspect="1"/>
            </p:cNvPicPr>
            <p:nvPr/>
          </p:nvPicPr>
          <p:blipFill>
            <a:blip r:embed="rId25"/>
            <a:stretch>
              <a:fillRect/>
            </a:stretch>
          </p:blipFill>
          <p:spPr>
            <a:xfrm>
              <a:off x="9490868" y="4916091"/>
              <a:ext cx="6284741" cy="6173406"/>
            </a:xfrm>
            <a:prstGeom prst="rect">
              <a:avLst/>
            </a:prstGeom>
            <a:ln>
              <a:noFill/>
            </a:ln>
          </p:spPr>
        </p:pic>
        <p:sp>
          <p:nvSpPr>
            <p:cNvPr id="105" name="TextBox 104">
              <a:extLst>
                <a:ext uri="{FF2B5EF4-FFF2-40B4-BE49-F238E27FC236}">
                  <a16:creationId xmlns:a16="http://schemas.microsoft.com/office/drawing/2014/main" id="{0309F230-9838-A446-A842-CD95CF38448D}"/>
                </a:ext>
              </a:extLst>
            </p:cNvPr>
            <p:cNvSpPr txBox="1"/>
            <p:nvPr/>
          </p:nvSpPr>
          <p:spPr>
            <a:xfrm>
              <a:off x="9490868" y="11089495"/>
              <a:ext cx="6284741" cy="646331"/>
            </a:xfrm>
            <a:prstGeom prst="rect">
              <a:avLst/>
            </a:prstGeom>
            <a:noFill/>
            <a:ln>
              <a:noFill/>
            </a:ln>
          </p:spPr>
          <p:txBody>
            <a:bodyPr wrap="square" rtlCol="0">
              <a:spAutoFit/>
            </a:bodyPr>
            <a:lstStyle/>
            <a:p>
              <a:pPr algn="ctr"/>
              <a:r>
                <a:rPr lang="en-US" i="1" dirty="0"/>
                <a:t>Figure 2: Poverty levels appear significantly low in lower Bronx ,</a:t>
              </a:r>
            </a:p>
            <a:p>
              <a:pPr algn="ctr"/>
              <a:r>
                <a:rPr lang="en-US" i="1" dirty="0"/>
                <a:t>high in lower Manhattan</a:t>
              </a:r>
            </a:p>
          </p:txBody>
        </p:sp>
      </p:grpSp>
      <p:pic>
        <p:nvPicPr>
          <p:cNvPr id="106" name="Picture 105" descr="A picture containing text&#13;&#10;&#13;&#10;Description automatically generated">
            <a:extLst>
              <a:ext uri="{FF2B5EF4-FFF2-40B4-BE49-F238E27FC236}">
                <a16:creationId xmlns:a16="http://schemas.microsoft.com/office/drawing/2014/main" id="{E1EE5018-AC69-E34E-817F-868C0444D6AA}"/>
              </a:ext>
            </a:extLst>
          </p:cNvPr>
          <p:cNvPicPr>
            <a:picLocks noChangeAspect="1"/>
          </p:cNvPicPr>
          <p:nvPr/>
        </p:nvPicPr>
        <p:blipFill>
          <a:blip r:embed="rId26"/>
          <a:stretch>
            <a:fillRect/>
          </a:stretch>
        </p:blipFill>
        <p:spPr>
          <a:xfrm>
            <a:off x="14956956" y="6068633"/>
            <a:ext cx="6284741" cy="6173404"/>
          </a:xfrm>
          <a:prstGeom prst="rect">
            <a:avLst/>
          </a:prstGeom>
        </p:spPr>
      </p:pic>
      <p:pic>
        <p:nvPicPr>
          <p:cNvPr id="107" name="Picture 106" descr="A picture containing text&#13;&#10;&#13;&#10;Description automatically generated">
            <a:extLst>
              <a:ext uri="{FF2B5EF4-FFF2-40B4-BE49-F238E27FC236}">
                <a16:creationId xmlns:a16="http://schemas.microsoft.com/office/drawing/2014/main" id="{C3289EC8-4624-A146-B5D4-B53CCBE9CFF2}"/>
              </a:ext>
            </a:extLst>
          </p:cNvPr>
          <p:cNvPicPr>
            <a:picLocks noChangeAspect="1"/>
          </p:cNvPicPr>
          <p:nvPr/>
        </p:nvPicPr>
        <p:blipFill>
          <a:blip r:embed="rId27"/>
          <a:stretch>
            <a:fillRect/>
          </a:stretch>
        </p:blipFill>
        <p:spPr>
          <a:xfrm>
            <a:off x="8789980" y="12510421"/>
            <a:ext cx="6284740" cy="6173406"/>
          </a:xfrm>
          <a:prstGeom prst="rect">
            <a:avLst/>
          </a:prstGeom>
        </p:spPr>
      </p:pic>
      <p:sp>
        <p:nvSpPr>
          <p:cNvPr id="109" name="TextBox 108">
            <a:extLst>
              <a:ext uri="{FF2B5EF4-FFF2-40B4-BE49-F238E27FC236}">
                <a16:creationId xmlns:a16="http://schemas.microsoft.com/office/drawing/2014/main" id="{5FABB3EA-AA5D-294E-A88C-999667A673EF}"/>
              </a:ext>
            </a:extLst>
          </p:cNvPr>
          <p:cNvSpPr txBox="1"/>
          <p:nvPr/>
        </p:nvSpPr>
        <p:spPr>
          <a:xfrm>
            <a:off x="1180570" y="15314822"/>
            <a:ext cx="6284741" cy="646331"/>
          </a:xfrm>
          <a:prstGeom prst="rect">
            <a:avLst/>
          </a:prstGeom>
          <a:noFill/>
        </p:spPr>
        <p:txBody>
          <a:bodyPr wrap="square" rtlCol="0">
            <a:spAutoFit/>
          </a:bodyPr>
          <a:lstStyle/>
          <a:p>
            <a:pPr algn="ctr"/>
            <a:r>
              <a:rPr lang="en-US" i="1" dirty="0"/>
              <a:t>Figure 1: Examining quality of life through unemployment, poverty, income, and population</a:t>
            </a:r>
          </a:p>
        </p:txBody>
      </p:sp>
      <p:sp>
        <p:nvSpPr>
          <p:cNvPr id="110" name="TextBox 109">
            <a:extLst>
              <a:ext uri="{FF2B5EF4-FFF2-40B4-BE49-F238E27FC236}">
                <a16:creationId xmlns:a16="http://schemas.microsoft.com/office/drawing/2014/main" id="{00E7B425-056C-D34D-AFC4-E142D32346B8}"/>
              </a:ext>
            </a:extLst>
          </p:cNvPr>
          <p:cNvSpPr txBox="1"/>
          <p:nvPr/>
        </p:nvSpPr>
        <p:spPr>
          <a:xfrm>
            <a:off x="891041" y="20321069"/>
            <a:ext cx="5599357" cy="923330"/>
          </a:xfrm>
          <a:prstGeom prst="rect">
            <a:avLst/>
          </a:prstGeom>
          <a:noFill/>
        </p:spPr>
        <p:txBody>
          <a:bodyPr wrap="square" rtlCol="0">
            <a:spAutoFit/>
          </a:bodyPr>
          <a:lstStyle/>
          <a:p>
            <a:pPr algn="ctr"/>
            <a:r>
              <a:rPr lang="en-US" i="1" dirty="0"/>
              <a:t>Figure 2: Focusing on New York City on the community district level, balance between granularity and information of census and boroughs</a:t>
            </a:r>
          </a:p>
        </p:txBody>
      </p:sp>
      <p:sp>
        <p:nvSpPr>
          <p:cNvPr id="108" name="TextBox 107">
            <a:extLst>
              <a:ext uri="{FF2B5EF4-FFF2-40B4-BE49-F238E27FC236}">
                <a16:creationId xmlns:a16="http://schemas.microsoft.com/office/drawing/2014/main" id="{FFAF7C16-0D1D-6A40-93EB-967E483DB6F9}"/>
              </a:ext>
            </a:extLst>
          </p:cNvPr>
          <p:cNvSpPr txBox="1"/>
          <p:nvPr/>
        </p:nvSpPr>
        <p:spPr>
          <a:xfrm>
            <a:off x="10738139" y="20636669"/>
            <a:ext cx="10646357" cy="8279190"/>
          </a:xfrm>
          <a:prstGeom prst="rect">
            <a:avLst/>
          </a:prstGeom>
          <a:noFill/>
        </p:spPr>
        <p:txBody>
          <a:bodyPr wrap="square" rtlCol="0">
            <a:spAutoFit/>
          </a:bodyPr>
          <a:lstStyle/>
          <a:p>
            <a:pPr algn="ctr"/>
            <a:endParaRPr lang="en-US" sz="2800" b="1" u="sng"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Power in open sourced analysis, data and programming, of open sourced data for individuals who lack the resources to collect and analyze it, and still maintain a sense of participation. (Obermeyer, 1998)</a:t>
            </a:r>
          </a:p>
          <a:p>
            <a:pPr algn="ctr"/>
            <a:r>
              <a:rPr lang="en-US" sz="2800" b="1" u="sng" dirty="0"/>
              <a:t>Limitations</a:t>
            </a:r>
          </a:p>
          <a:p>
            <a:pPr marL="457200" indent="-457200">
              <a:buFont typeface="Arial" panose="020B0604020202020204" pitchFamily="34" charset="0"/>
              <a:buChar char="•"/>
            </a:pPr>
            <a:r>
              <a:rPr lang="en-US" sz="2800" dirty="0"/>
              <a:t>Very little flexibility with analysis of aggregated values</a:t>
            </a:r>
          </a:p>
          <a:p>
            <a:pPr marL="457200" indent="-457200">
              <a:buFont typeface="Arial" panose="020B0604020202020204" pitchFamily="34" charset="0"/>
              <a:buChar char="•"/>
            </a:pPr>
            <a:r>
              <a:rPr lang="en-US" sz="2800" dirty="0"/>
              <a:t>Small sample size to optimally support suggestable assumptions</a:t>
            </a:r>
          </a:p>
          <a:p>
            <a:pPr marL="457200" indent="-457200">
              <a:buFont typeface="Arial" panose="020B0604020202020204" pitchFamily="34" charset="0"/>
              <a:buChar char="•"/>
            </a:pPr>
            <a:endParaRPr lang="en-US" sz="2800" dirty="0"/>
          </a:p>
          <a:p>
            <a:pPr algn="ctr"/>
            <a:r>
              <a:rPr lang="en-US" sz="2800" b="1" u="sng" dirty="0"/>
              <a:t>Future Goals</a:t>
            </a:r>
          </a:p>
          <a:p>
            <a:pPr marL="457200" indent="-457200">
              <a:buFont typeface="Arial" panose="020B0604020202020204" pitchFamily="34" charset="0"/>
              <a:buChar char="•"/>
            </a:pPr>
            <a:r>
              <a:rPr lang="en-US" sz="2800" dirty="0"/>
              <a:t>Predictive models on analysis to identify future needs within communities</a:t>
            </a:r>
          </a:p>
          <a:p>
            <a:endParaRPr lang="en-US" sz="2800" dirty="0"/>
          </a:p>
          <a:p>
            <a:pPr marL="457200" indent="-457200">
              <a:buFont typeface="Arial" panose="020B0604020202020204" pitchFamily="34" charset="0"/>
              <a:buChar char="•"/>
            </a:pPr>
            <a:r>
              <a:rPr lang="en-US" sz="2800" dirty="0"/>
              <a:t>Explore analysis on a more granular level, potentially with the census tracts</a:t>
            </a:r>
          </a:p>
        </p:txBody>
      </p:sp>
      <p:sp>
        <p:nvSpPr>
          <p:cNvPr id="115" name="TextBox 114">
            <a:extLst>
              <a:ext uri="{FF2B5EF4-FFF2-40B4-BE49-F238E27FC236}">
                <a16:creationId xmlns:a16="http://schemas.microsoft.com/office/drawing/2014/main" id="{89E5CFDC-1668-4C4A-916F-DAABAEE1B2C2}"/>
              </a:ext>
            </a:extLst>
          </p:cNvPr>
          <p:cNvSpPr txBox="1"/>
          <p:nvPr/>
        </p:nvSpPr>
        <p:spPr>
          <a:xfrm>
            <a:off x="11897698" y="4416652"/>
            <a:ext cx="9486798" cy="1200329"/>
          </a:xfrm>
          <a:prstGeom prst="rect">
            <a:avLst/>
          </a:prstGeom>
          <a:solidFill>
            <a:srgbClr val="FF0028">
              <a:alpha val="8000"/>
            </a:srgbClr>
          </a:solidFill>
        </p:spPr>
        <p:txBody>
          <a:bodyPr wrap="square" rtlCol="0">
            <a:spAutoFit/>
          </a:bodyPr>
          <a:lstStyle/>
          <a:p>
            <a:pPr algn="ctr"/>
            <a:r>
              <a:rPr lang="en-US" sz="7200" dirty="0"/>
              <a:t>The Disparities</a:t>
            </a:r>
          </a:p>
        </p:txBody>
      </p:sp>
      <p:grpSp>
        <p:nvGrpSpPr>
          <p:cNvPr id="6" name="Group 5">
            <a:extLst>
              <a:ext uri="{FF2B5EF4-FFF2-40B4-BE49-F238E27FC236}">
                <a16:creationId xmlns:a16="http://schemas.microsoft.com/office/drawing/2014/main" id="{AA82A386-DDC5-EE4E-937A-044FBE09E193}"/>
              </a:ext>
            </a:extLst>
          </p:cNvPr>
          <p:cNvGrpSpPr/>
          <p:nvPr/>
        </p:nvGrpSpPr>
        <p:grpSpPr>
          <a:xfrm>
            <a:off x="916510" y="18134272"/>
            <a:ext cx="1509364" cy="1190316"/>
            <a:chOff x="-12319461" y="342368"/>
            <a:chExt cx="30081686" cy="18031797"/>
          </a:xfrm>
        </p:grpSpPr>
        <p:pic>
          <p:nvPicPr>
            <p:cNvPr id="4" name="Picture 3" descr="A close up of a map&#13;&#10;&#13;&#10;Description automatically generated">
              <a:extLst>
                <a:ext uri="{FF2B5EF4-FFF2-40B4-BE49-F238E27FC236}">
                  <a16:creationId xmlns:a16="http://schemas.microsoft.com/office/drawing/2014/main" id="{3F79B71C-7F5D-8743-ABCD-A42CAF59CFC6}"/>
                </a:ext>
              </a:extLst>
            </p:cNvPr>
            <p:cNvPicPr>
              <a:picLocks noChangeAspect="1"/>
            </p:cNvPicPr>
            <p:nvPr/>
          </p:nvPicPr>
          <p:blipFill>
            <a:blip r:embed="rId28"/>
            <a:stretch>
              <a:fillRect/>
            </a:stretch>
          </p:blipFill>
          <p:spPr>
            <a:xfrm>
              <a:off x="-12319461" y="342368"/>
              <a:ext cx="30081686" cy="18031797"/>
            </a:xfrm>
            <a:prstGeom prst="rect">
              <a:avLst/>
            </a:prstGeom>
          </p:spPr>
        </p:pic>
        <p:sp>
          <p:nvSpPr>
            <p:cNvPr id="5" name="Rectangle 4">
              <a:extLst>
                <a:ext uri="{FF2B5EF4-FFF2-40B4-BE49-F238E27FC236}">
                  <a16:creationId xmlns:a16="http://schemas.microsoft.com/office/drawing/2014/main" id="{4AC5C6BC-6CDB-A74C-93C1-F7C67FA7CA75}"/>
                </a:ext>
              </a:extLst>
            </p:cNvPr>
            <p:cNvSpPr/>
            <p:nvPr/>
          </p:nvSpPr>
          <p:spPr>
            <a:xfrm>
              <a:off x="12458700" y="6124737"/>
              <a:ext cx="618414" cy="790413"/>
            </a:xfrm>
            <a:prstGeom prst="rect">
              <a:avLst/>
            </a:prstGeom>
            <a:noFill/>
            <a:ln>
              <a:solidFill>
                <a:srgbClr val="FF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descr="A close up of a map&#13;&#10;&#13;&#10;Description automatically generated">
            <a:extLst>
              <a:ext uri="{FF2B5EF4-FFF2-40B4-BE49-F238E27FC236}">
                <a16:creationId xmlns:a16="http://schemas.microsoft.com/office/drawing/2014/main" id="{C7D2B907-AD3C-F449-A74C-21CFBA00B54F}"/>
              </a:ext>
              <a:ext uri="{C183D7F6-B498-43B3-948B-1728B52AA6E4}">
                <adec:decorative xmlns:adec="http://schemas.microsoft.com/office/drawing/2017/decorative" val="0"/>
              </a:ext>
            </a:extLst>
          </p:cNvPr>
          <p:cNvPicPr>
            <a:picLocks noChangeAspect="1"/>
          </p:cNvPicPr>
          <p:nvPr/>
        </p:nvPicPr>
        <p:blipFill>
          <a:blip r:embed="rId29"/>
          <a:stretch>
            <a:fillRect/>
          </a:stretch>
        </p:blipFill>
        <p:spPr>
          <a:xfrm>
            <a:off x="3960805" y="17544857"/>
            <a:ext cx="3023247" cy="2744568"/>
          </a:xfrm>
          <a:prstGeom prst="rect">
            <a:avLst/>
          </a:prstGeom>
          <a:ln>
            <a:noFill/>
          </a:ln>
          <a:effectLst>
            <a:softEdge rad="0"/>
          </a:effectLst>
        </p:spPr>
      </p:pic>
      <p:sp>
        <p:nvSpPr>
          <p:cNvPr id="43" name="TextBox 42">
            <a:extLst>
              <a:ext uri="{FF2B5EF4-FFF2-40B4-BE49-F238E27FC236}">
                <a16:creationId xmlns:a16="http://schemas.microsoft.com/office/drawing/2014/main" id="{C5DC706A-0F01-624E-914C-7FB9B4745EEF}"/>
              </a:ext>
            </a:extLst>
          </p:cNvPr>
          <p:cNvSpPr txBox="1"/>
          <p:nvPr/>
        </p:nvSpPr>
        <p:spPr>
          <a:xfrm>
            <a:off x="-37820" y="4304220"/>
            <a:ext cx="9486798" cy="1200329"/>
          </a:xfrm>
          <a:prstGeom prst="rect">
            <a:avLst/>
          </a:prstGeom>
          <a:solidFill>
            <a:srgbClr val="FF0028">
              <a:alpha val="8000"/>
            </a:srgbClr>
          </a:solidFill>
        </p:spPr>
        <p:txBody>
          <a:bodyPr wrap="square" rtlCol="0">
            <a:spAutoFit/>
          </a:bodyPr>
          <a:lstStyle/>
          <a:p>
            <a:pPr algn="ctr"/>
            <a:r>
              <a:rPr lang="en-US" sz="7200" dirty="0"/>
              <a:t>Abstract </a:t>
            </a:r>
          </a:p>
        </p:txBody>
      </p:sp>
      <p:sp>
        <p:nvSpPr>
          <p:cNvPr id="44" name="TextBox 43">
            <a:extLst>
              <a:ext uri="{FF2B5EF4-FFF2-40B4-BE49-F238E27FC236}">
                <a16:creationId xmlns:a16="http://schemas.microsoft.com/office/drawing/2014/main" id="{5C3651BD-0041-AC42-941F-48E4BA258F9D}"/>
              </a:ext>
            </a:extLst>
          </p:cNvPr>
          <p:cNvSpPr txBox="1"/>
          <p:nvPr/>
        </p:nvSpPr>
        <p:spPr>
          <a:xfrm>
            <a:off x="-69616" y="16097315"/>
            <a:ext cx="9434992" cy="1200329"/>
          </a:xfrm>
          <a:prstGeom prst="rect">
            <a:avLst/>
          </a:prstGeom>
          <a:solidFill>
            <a:srgbClr val="FF0028">
              <a:alpha val="8000"/>
            </a:srgbClr>
          </a:solidFill>
        </p:spPr>
        <p:txBody>
          <a:bodyPr wrap="square" rtlCol="0">
            <a:spAutoFit/>
          </a:bodyPr>
          <a:lstStyle>
            <a:defPPr>
              <a:defRPr lang="en-US"/>
            </a:defPPr>
            <a:lvl1pPr algn="ctr">
              <a:defRPr sz="7200"/>
            </a:lvl1pPr>
          </a:lstStyle>
          <a:p>
            <a:r>
              <a:rPr lang="en-US"/>
              <a:t>Study Area</a:t>
            </a:r>
            <a:endParaRPr lang="en-US" dirty="0"/>
          </a:p>
        </p:txBody>
      </p:sp>
      <p:pic>
        <p:nvPicPr>
          <p:cNvPr id="8" name="Picture 7" descr="A picture containing text, map&#13;&#10;&#13;&#10;Description automatically generated">
            <a:extLst>
              <a:ext uri="{FF2B5EF4-FFF2-40B4-BE49-F238E27FC236}">
                <a16:creationId xmlns:a16="http://schemas.microsoft.com/office/drawing/2014/main" id="{D795F862-45AB-F441-9F68-8EB2A409B434}"/>
              </a:ext>
            </a:extLst>
          </p:cNvPr>
          <p:cNvPicPr>
            <a:picLocks noChangeAspect="1"/>
          </p:cNvPicPr>
          <p:nvPr/>
        </p:nvPicPr>
        <p:blipFill>
          <a:blip r:embed="rId30"/>
          <a:stretch>
            <a:fillRect/>
          </a:stretch>
        </p:blipFill>
        <p:spPr>
          <a:xfrm>
            <a:off x="13586422" y="12513265"/>
            <a:ext cx="1488298" cy="1818528"/>
          </a:xfrm>
          <a:prstGeom prst="rect">
            <a:avLst/>
          </a:prstGeom>
          <a:ln>
            <a:solidFill>
              <a:schemeClr val="tx1"/>
            </a:solidFill>
          </a:ln>
        </p:spPr>
      </p:pic>
      <p:pic>
        <p:nvPicPr>
          <p:cNvPr id="10" name="Picture 9" descr="A picture containing text&#13;&#10;&#13;&#10;Description automatically generated">
            <a:extLst>
              <a:ext uri="{FF2B5EF4-FFF2-40B4-BE49-F238E27FC236}">
                <a16:creationId xmlns:a16="http://schemas.microsoft.com/office/drawing/2014/main" id="{2E844521-D71D-6643-A89B-1E6259A5E3B5}"/>
              </a:ext>
            </a:extLst>
          </p:cNvPr>
          <p:cNvPicPr>
            <a:picLocks noChangeAspect="1"/>
          </p:cNvPicPr>
          <p:nvPr/>
        </p:nvPicPr>
        <p:blipFill>
          <a:blip r:embed="rId31"/>
          <a:stretch>
            <a:fillRect/>
          </a:stretch>
        </p:blipFill>
        <p:spPr>
          <a:xfrm>
            <a:off x="10331586" y="15381683"/>
            <a:ext cx="982359" cy="1200329"/>
          </a:xfrm>
          <a:prstGeom prst="rect">
            <a:avLst/>
          </a:prstGeom>
          <a:ln>
            <a:solidFill>
              <a:schemeClr val="tx1"/>
            </a:solidFill>
          </a:ln>
        </p:spPr>
      </p:pic>
      <p:cxnSp>
        <p:nvCxnSpPr>
          <p:cNvPr id="12" name="Straight Connector 11">
            <a:extLst>
              <a:ext uri="{FF2B5EF4-FFF2-40B4-BE49-F238E27FC236}">
                <a16:creationId xmlns:a16="http://schemas.microsoft.com/office/drawing/2014/main" id="{F586064A-9200-164D-B793-268E23937E26}"/>
              </a:ext>
            </a:extLst>
          </p:cNvPr>
          <p:cNvCxnSpPr>
            <a:cxnSpLocks/>
          </p:cNvCxnSpPr>
          <p:nvPr/>
        </p:nvCxnSpPr>
        <p:spPr>
          <a:xfrm flipH="1">
            <a:off x="12355975" y="12499469"/>
            <a:ext cx="1204688" cy="120463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A28C8F4-C25C-7B49-99BC-18A23F7525F2}"/>
              </a:ext>
            </a:extLst>
          </p:cNvPr>
          <p:cNvSpPr/>
          <p:nvPr/>
        </p:nvSpPr>
        <p:spPr>
          <a:xfrm>
            <a:off x="12355975" y="13704099"/>
            <a:ext cx="668561" cy="8456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C992502B-97EF-9749-9FD7-A5ABC42256C7}"/>
              </a:ext>
            </a:extLst>
          </p:cNvPr>
          <p:cNvCxnSpPr>
            <a:cxnSpLocks/>
          </p:cNvCxnSpPr>
          <p:nvPr/>
        </p:nvCxnSpPr>
        <p:spPr>
          <a:xfrm flipH="1">
            <a:off x="13024536" y="14349286"/>
            <a:ext cx="536128" cy="200443"/>
          </a:xfrm>
          <a:prstGeom prst="line">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38F8CC-75F9-8941-99FD-DB0D1F344C5A}"/>
              </a:ext>
            </a:extLst>
          </p:cNvPr>
          <p:cNvSpPr/>
          <p:nvPr/>
        </p:nvSpPr>
        <p:spPr>
          <a:xfrm>
            <a:off x="11533830" y="15048401"/>
            <a:ext cx="668561" cy="8456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D605897E-03CA-D240-B5B2-0CD93DEA4042}"/>
              </a:ext>
            </a:extLst>
          </p:cNvPr>
          <p:cNvCxnSpPr>
            <a:cxnSpLocks/>
          </p:cNvCxnSpPr>
          <p:nvPr/>
        </p:nvCxnSpPr>
        <p:spPr>
          <a:xfrm flipH="1">
            <a:off x="10331587" y="15048401"/>
            <a:ext cx="1202243" cy="333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D0F1235-E37C-B848-B9CD-FB0EB41B17B6}"/>
              </a:ext>
            </a:extLst>
          </p:cNvPr>
          <p:cNvCxnSpPr>
            <a:cxnSpLocks/>
          </p:cNvCxnSpPr>
          <p:nvPr/>
        </p:nvCxnSpPr>
        <p:spPr>
          <a:xfrm flipH="1">
            <a:off x="11313945" y="15894031"/>
            <a:ext cx="888446" cy="687981"/>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12DE02F0-4DFD-5F42-9B8B-0FBD66C78698}"/>
              </a:ext>
            </a:extLst>
          </p:cNvPr>
          <p:cNvGrpSpPr/>
          <p:nvPr/>
        </p:nvGrpSpPr>
        <p:grpSpPr>
          <a:xfrm>
            <a:off x="11101505" y="20832450"/>
            <a:ext cx="9852575" cy="1366472"/>
            <a:chOff x="11101505" y="20832450"/>
            <a:chExt cx="9852575" cy="1366472"/>
          </a:xfrm>
        </p:grpSpPr>
        <p:pic>
          <p:nvPicPr>
            <p:cNvPr id="31" name="Picture 30">
              <a:extLst>
                <a:ext uri="{FF2B5EF4-FFF2-40B4-BE49-F238E27FC236}">
                  <a16:creationId xmlns:a16="http://schemas.microsoft.com/office/drawing/2014/main" id="{107685AC-43CA-E141-B7D2-216B3B4921B9}"/>
                </a:ext>
              </a:extLst>
            </p:cNvPr>
            <p:cNvPicPr>
              <a:picLocks noChangeAspect="1"/>
            </p:cNvPicPr>
            <p:nvPr/>
          </p:nvPicPr>
          <p:blipFill>
            <a:blip r:embed="rId32"/>
            <a:stretch>
              <a:fillRect/>
            </a:stretch>
          </p:blipFill>
          <p:spPr>
            <a:xfrm>
              <a:off x="11101505" y="20842073"/>
              <a:ext cx="2201771" cy="1346316"/>
            </a:xfrm>
            <a:prstGeom prst="rect">
              <a:avLst/>
            </a:prstGeom>
          </p:spPr>
        </p:pic>
        <p:pic>
          <p:nvPicPr>
            <p:cNvPr id="77" name="Picture 76" descr="A close up of a white wall&#13;&#10;&#13;&#10;Description automatically generated">
              <a:extLst>
                <a:ext uri="{FF2B5EF4-FFF2-40B4-BE49-F238E27FC236}">
                  <a16:creationId xmlns:a16="http://schemas.microsoft.com/office/drawing/2014/main" id="{5EF18B29-F598-8443-AD67-ED67BB29A4DB}"/>
                </a:ext>
              </a:extLst>
            </p:cNvPr>
            <p:cNvPicPr>
              <a:picLocks noChangeAspect="1"/>
            </p:cNvPicPr>
            <p:nvPr/>
          </p:nvPicPr>
          <p:blipFill>
            <a:blip r:embed="rId33"/>
            <a:stretch>
              <a:fillRect/>
            </a:stretch>
          </p:blipFill>
          <p:spPr>
            <a:xfrm>
              <a:off x="13651773" y="20852606"/>
              <a:ext cx="2201771" cy="1346316"/>
            </a:xfrm>
            <a:prstGeom prst="rect">
              <a:avLst/>
            </a:prstGeom>
          </p:spPr>
        </p:pic>
        <p:pic>
          <p:nvPicPr>
            <p:cNvPr id="78" name="Picture 77" descr="A close up of a piece of paper&#13;&#10;&#13;&#10;Description automatically generated">
              <a:extLst>
                <a:ext uri="{FF2B5EF4-FFF2-40B4-BE49-F238E27FC236}">
                  <a16:creationId xmlns:a16="http://schemas.microsoft.com/office/drawing/2014/main" id="{511359CD-9E35-6D49-8805-76D91817D1EA}"/>
                </a:ext>
              </a:extLst>
            </p:cNvPr>
            <p:cNvPicPr>
              <a:picLocks noChangeAspect="1"/>
            </p:cNvPicPr>
            <p:nvPr/>
          </p:nvPicPr>
          <p:blipFill>
            <a:blip r:embed="rId34"/>
            <a:stretch>
              <a:fillRect/>
            </a:stretch>
          </p:blipFill>
          <p:spPr>
            <a:xfrm>
              <a:off x="16202041" y="20832450"/>
              <a:ext cx="2201771" cy="1346315"/>
            </a:xfrm>
            <a:prstGeom prst="rect">
              <a:avLst/>
            </a:prstGeom>
          </p:spPr>
        </p:pic>
        <p:pic>
          <p:nvPicPr>
            <p:cNvPr id="79" name="Picture 78">
              <a:extLst>
                <a:ext uri="{FF2B5EF4-FFF2-40B4-BE49-F238E27FC236}">
                  <a16:creationId xmlns:a16="http://schemas.microsoft.com/office/drawing/2014/main" id="{8E2D004B-0EDE-4148-9B34-3A5FF7ACEE17}"/>
                </a:ext>
              </a:extLst>
            </p:cNvPr>
            <p:cNvPicPr>
              <a:picLocks noChangeAspect="1"/>
            </p:cNvPicPr>
            <p:nvPr/>
          </p:nvPicPr>
          <p:blipFill>
            <a:blip r:embed="rId35"/>
            <a:stretch>
              <a:fillRect/>
            </a:stretch>
          </p:blipFill>
          <p:spPr>
            <a:xfrm>
              <a:off x="18752309" y="20852606"/>
              <a:ext cx="2201771" cy="1290655"/>
            </a:xfrm>
            <a:prstGeom prst="rect">
              <a:avLst/>
            </a:prstGeom>
          </p:spPr>
        </p:pic>
      </p:grpSp>
      <p:sp>
        <p:nvSpPr>
          <p:cNvPr id="35" name="TextBox 34">
            <a:extLst>
              <a:ext uri="{FF2B5EF4-FFF2-40B4-BE49-F238E27FC236}">
                <a16:creationId xmlns:a16="http://schemas.microsoft.com/office/drawing/2014/main" id="{A6E677EE-6F7F-6648-B4EC-7004939C652C}"/>
              </a:ext>
            </a:extLst>
          </p:cNvPr>
          <p:cNvSpPr txBox="1"/>
          <p:nvPr/>
        </p:nvSpPr>
        <p:spPr>
          <a:xfrm>
            <a:off x="10749968" y="22164323"/>
            <a:ext cx="10646357" cy="646331"/>
          </a:xfrm>
          <a:prstGeom prst="rect">
            <a:avLst/>
          </a:prstGeom>
          <a:noFill/>
        </p:spPr>
        <p:txBody>
          <a:bodyPr wrap="square" rtlCol="0">
            <a:spAutoFit/>
          </a:bodyPr>
          <a:lstStyle/>
          <a:p>
            <a:pPr algn="ctr"/>
            <a:r>
              <a:rPr lang="en-US" i="1" dirty="0"/>
              <a:t>Figure 3: There is a clear indication of disparity across quality of life factors; income, unemployment rate, poverty, and population (left to right</a:t>
            </a:r>
          </a:p>
        </p:txBody>
      </p:sp>
      <p:sp>
        <p:nvSpPr>
          <p:cNvPr id="36" name="Rectangle 35">
            <a:extLst>
              <a:ext uri="{FF2B5EF4-FFF2-40B4-BE49-F238E27FC236}">
                <a16:creationId xmlns:a16="http://schemas.microsoft.com/office/drawing/2014/main" id="{7B6D6904-F2E3-124C-AB93-8A8AB7F877C2}"/>
              </a:ext>
            </a:extLst>
          </p:cNvPr>
          <p:cNvSpPr/>
          <p:nvPr/>
        </p:nvSpPr>
        <p:spPr>
          <a:xfrm>
            <a:off x="143054" y="5613860"/>
            <a:ext cx="9305924" cy="4793620"/>
          </a:xfrm>
          <a:prstGeom prst="rect">
            <a:avLst/>
          </a:prstGeom>
        </p:spPr>
        <p:txBody>
          <a:bodyPr wrap="square">
            <a:spAutoFit/>
          </a:bodyPr>
          <a:lstStyle/>
          <a:p>
            <a:r>
              <a:rPr lang="en-US" sz="2350" dirty="0">
                <a:solidFill>
                  <a:srgbClr val="000000"/>
                </a:solidFill>
                <a:latin typeface="Times New Roman" panose="02020603050405020304" pitchFamily="18" charset="0"/>
              </a:rPr>
              <a:t>New York City is an urban area which provides of a multitude of services that support an adequate balance of  “...biophysical, environmental and social conditions...” (</a:t>
            </a:r>
            <a:r>
              <a:rPr lang="en-US" sz="2350" dirty="0" err="1">
                <a:solidFill>
                  <a:srgbClr val="000000"/>
                </a:solidFill>
                <a:latin typeface="Times New Roman" panose="02020603050405020304" pitchFamily="18" charset="0"/>
              </a:rPr>
              <a:t>Papageorgia</a:t>
            </a:r>
            <a:r>
              <a:rPr lang="en-US" sz="2350" dirty="0">
                <a:solidFill>
                  <a:srgbClr val="000000"/>
                </a:solidFill>
                <a:latin typeface="Times New Roman" panose="02020603050405020304" pitchFamily="18" charset="0"/>
              </a:rPr>
              <a:t>, 1976) contributing to quality of life for New Yorkers. A Geographic Information Systems (GIS) choropleth</a:t>
            </a:r>
            <a:r>
              <a:rPr lang="en-US" sz="2350" dirty="0">
                <a:solidFill>
                  <a:srgbClr val="333333"/>
                </a:solidFill>
                <a:latin typeface="Times New Roman" panose="02020603050405020304" pitchFamily="18" charset="0"/>
              </a:rPr>
              <a:t> and descriptive analysis will be used to</a:t>
            </a:r>
            <a:r>
              <a:rPr lang="en-US" sz="2350" dirty="0">
                <a:solidFill>
                  <a:srgbClr val="000000"/>
                </a:solidFill>
                <a:latin typeface="Times New Roman" panose="02020603050405020304" pitchFamily="18" charset="0"/>
              </a:rPr>
              <a:t> link geographic trends between job availability, efficient transport systems, pollution, housing quality (</a:t>
            </a:r>
            <a:r>
              <a:rPr lang="en-US" sz="2350" dirty="0" err="1">
                <a:solidFill>
                  <a:srgbClr val="000000"/>
                </a:solidFill>
                <a:latin typeface="Times New Roman" panose="02020603050405020304" pitchFamily="18" charset="0"/>
              </a:rPr>
              <a:t>Pacione</a:t>
            </a:r>
            <a:r>
              <a:rPr lang="en-US" sz="2350" dirty="0">
                <a:solidFill>
                  <a:srgbClr val="000000"/>
                </a:solidFill>
                <a:latin typeface="Times New Roman" panose="02020603050405020304" pitchFamily="18" charset="0"/>
              </a:rPr>
              <a:t>, 2003), and education as factors pertinent to quality of life in the area. Datasets will be derived from multiple open-source data platforms, where each dataset will represent a quality of life indicator. Potential findings will support the importance of using various spatial datasets together to gain a greater insight on the influential factors contributing to quality of life. Information derived from the study can be used to identify policy planning in various urban areas across the United States.</a:t>
            </a:r>
            <a:endParaRPr lang="en-US" sz="2350" dirty="0"/>
          </a:p>
        </p:txBody>
      </p:sp>
    </p:spTree>
    <p:extLst>
      <p:ext uri="{BB962C8B-B14F-4D97-AF65-F5344CB8AC3E}">
        <p14:creationId xmlns:p14="http://schemas.microsoft.com/office/powerpoint/2010/main" val="41320296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3486</TotalTime>
  <Words>249</Words>
  <Application>Microsoft Macintosh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Roboto</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Noor Rabah</dc:creator>
  <cp:lastModifiedBy>Noor Rabah</cp:lastModifiedBy>
  <cp:revision>51</cp:revision>
  <cp:lastPrinted>2019-05-29T18:28:44Z</cp:lastPrinted>
  <dcterms:created xsi:type="dcterms:W3CDTF">2019-05-26T19:46:03Z</dcterms:created>
  <dcterms:modified xsi:type="dcterms:W3CDTF">2019-05-30T03:43:23Z</dcterms:modified>
</cp:coreProperties>
</file>